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568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17BD0D-1D80-6280-CB3B-DFCC3EF3380D}" v="2" dt="2026-10-19T23:03:31.969"/>
  </p1510:revLst>
</p1510:revInfo>
</file>

<file path=ppt/tableStyles.xml><?xml version="1.0" encoding="utf-8"?>
<a:tblStyleLst xmlns:a="http://schemas.openxmlformats.org/drawingml/2006/main" def="{42CDFD85-1246-49EB-9BD3-4A2F4D4F3437}">
  <a:tblStyle styleId="{42CDFD85-1246-49EB-9BD3-4A2F4D4F343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4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1pPr>
            <a:lvl2pPr marR="0" lvl="1"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2pPr>
            <a:lvl3pPr marR="0" lvl="2"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3pPr>
            <a:lvl4pPr marR="0" lvl="3"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4pPr>
            <a:lvl5pPr marR="0" lvl="4"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5pPr>
            <a:lvl6pPr marR="0" lvl="5"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6pPr>
            <a:lvl7pPr marR="0" lvl="6"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7pPr>
            <a:lvl8pPr marR="0" lvl="7"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8pPr>
            <a:lvl9pPr marR="0" lvl="8"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1pPr>
            <a:lvl2pPr marR="0" lvl="1"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2pPr>
            <a:lvl3pPr marR="0" lvl="2"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3pPr>
            <a:lvl4pPr marR="0" lvl="3"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4pPr>
            <a:lvl5pPr marR="0" lvl="4"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5pPr>
            <a:lvl6pPr marR="0" lvl="5"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6pPr>
            <a:lvl7pPr marR="0" lvl="6"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7pPr>
            <a:lvl8pPr marR="0" lvl="7"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8pPr>
            <a:lvl9pPr marR="0" lvl="8"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1pPr>
            <a:lvl2pPr marL="914400" marR="0" lvl="1" indent="-22860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2pPr>
            <a:lvl3pPr marL="1371600" marR="0" lvl="2" indent="-22860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3pPr>
            <a:lvl4pPr marL="1828800" marR="0" lvl="3" indent="-22860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4pPr>
            <a:lvl5pPr marL="2286000" marR="0" lvl="4" indent="-22860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5pPr>
            <a:lvl6pPr marL="2743200" marR="0" lvl="5" indent="-22860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6pPr>
            <a:lvl7pPr marL="3200400" marR="0" lvl="6" indent="-22860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7pPr>
            <a:lvl8pPr marL="3657600" marR="0" lvl="7" indent="-22860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8pPr>
            <a:lvl9pPr marL="4114800" marR="0" lvl="8" indent="-22860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Source Sans 3"/>
                <a:ea typeface="Source Sans 3"/>
                <a:cs typeface="Source Sans 3"/>
                <a:sym typeface="Source Sans 3"/>
              </a:defRPr>
            </a:lvl1pPr>
            <a:lvl2pPr marR="0" lvl="1"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2pPr>
            <a:lvl3pPr marR="0" lvl="2"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3pPr>
            <a:lvl4pPr marR="0" lvl="3"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4pPr>
            <a:lvl5pPr marR="0" lvl="4"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5pPr>
            <a:lvl6pPr marR="0" lvl="5"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6pPr>
            <a:lvl7pPr marR="0" lvl="6"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7pPr>
            <a:lvl8pPr marR="0" lvl="7"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8pPr>
            <a:lvl9pPr marR="0" lvl="8" algn="l" rtl="0">
              <a:spcBef>
                <a:spcPts val="0"/>
              </a:spcBef>
              <a:spcAft>
                <a:spcPts val="0"/>
              </a:spcAft>
              <a:buSzPts val="1400"/>
              <a:buNone/>
              <a:defRPr sz="1800" b="0" i="0" u="none" strike="noStrike" cap="none">
                <a:solidFill>
                  <a:schemeClr val="dk1"/>
                </a:solidFill>
                <a:latin typeface="Source Sans 3"/>
                <a:ea typeface="Source Sans 3"/>
                <a:cs typeface="Source Sans 3"/>
                <a:sym typeface="Source Sans 3"/>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Source Sans 3"/>
                <a:ea typeface="Source Sans 3"/>
                <a:cs typeface="Source Sans 3"/>
                <a:sym typeface="Source Sans 3"/>
              </a:rPr>
              <a:t>‹#›</a:t>
            </a:fld>
            <a:endParaRPr sz="1200" b="0" i="0" u="none" strike="noStrike" cap="none">
              <a:solidFill>
                <a:schemeClr val="dk1"/>
              </a:solidFill>
              <a:latin typeface="Source Sans 3"/>
              <a:ea typeface="Source Sans 3"/>
              <a:cs typeface="Source Sans 3"/>
              <a:sym typeface="Source Sans 3"/>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
        <p:cNvGrpSpPr/>
        <p:nvPr/>
      </p:nvGrpSpPr>
      <p:grpSpPr>
        <a:xfrm>
          <a:off x="0" y="0"/>
          <a:ext cx="0" cy="0"/>
          <a:chOff x="0" y="0"/>
          <a:chExt cx="0" cy="0"/>
        </a:xfrm>
      </p:grpSpPr>
      <p:sp>
        <p:nvSpPr>
          <p:cNvPr id="17" name="Google Shape;1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8" name="Google Shape;1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 name="Google Shape;1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h1405211d38a04313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8" name="Google Shape;28;h1405211d38a04313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Be sure the Alte text is updated with this updated screenshot</a:t>
            </a:r>
            <a:endParaRPr/>
          </a:p>
        </p:txBody>
      </p:sp>
      <p:sp>
        <p:nvSpPr>
          <p:cNvPr id="29" name="Google Shape;29;h1405211d38a04313_0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57" name="Google Shape;5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 name="Google Shape;5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h1405211d38a0431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86" name="Google Shape;86;h1405211d38a0431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Can get rid of the “1” next to Click Q&amp;A to be consistent with the other slides. The highlighted box for questions…is that the space where you type the question, or just to see the question that have been entered? Be sure the alt text is updated accordingly for any updated screenshot.</a:t>
            </a:r>
            <a:endParaRPr/>
          </a:p>
        </p:txBody>
      </p:sp>
      <p:sp>
        <p:nvSpPr>
          <p:cNvPr id="87" name="Google Shape;87;h1405211d38a0431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15" name="Google Shape;11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36" name="Google Shape;136;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52" name="Google Shape;15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71" name="Google Shape;17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92" name="Google Shape;19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17" name="Google Shape;21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35" name="Google Shape;23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54" name="Google Shape;25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73" name="Google Shape;27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 name="Google Shape;27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93" name="Google Shape;29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19" name="Google Shape;31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Check the table on this one because it is not showing in the reading order here. Check this slide when listening via a screen reader to see if the table’s contents are being read.</a:t>
            </a:r>
            <a:endParaRPr/>
          </a:p>
        </p:txBody>
      </p:sp>
      <p:sp>
        <p:nvSpPr>
          <p:cNvPr id="320" name="Google Shape;32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32" name="Google Shape;33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46" name="Google Shape;34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h7baf116a9e19a7a5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78" name="Google Shape;378;h7baf116a9e19a7a5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h7baf116a9e19a7a5_0_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00" name="Google Shape;40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h191718e2ab01fb0e_1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18" name="Google Shape;418;h191718e2ab01fb0e_1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9" name="Google Shape;419;h191718e2ab01fb0e_1_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32" name="Google Shape;43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3" name="Google Shape;45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71" name="Google Shape;47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2" name="Google Shape;47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89" name="Google Shape;48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h7baf116a9e19a7a5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511" name="Google Shape;511;h7baf116a9e19a7a5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2" name="Google Shape;512;h7baf116a9e19a7a5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h2479f7e757cf2fa7_6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528" name="Google Shape;528;h2479f7e757cf2fa7_6_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9" name="Google Shape;529;h2479f7e757cf2fa7_6_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550" name="Google Shape;550;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1" name="Google Shape;551;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p:cSld name="Title and body">
    <p:bg>
      <p:bgPr>
        <a:solidFill>
          <a:srgbClr val="ECEFF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609600" y="762000"/>
            <a:ext cx="10972800" cy="447014"/>
          </a:xfrm>
          <a:prstGeom prst="rect">
            <a:avLst/>
          </a:prstGeom>
          <a:noFill/>
          <a:ln>
            <a:noFill/>
          </a:ln>
        </p:spPr>
        <p:txBody>
          <a:bodyPr spcFirstLastPara="1" wrap="square" lIns="0" tIns="0" rIns="0" bIns="0" anchor="t" anchorCtr="0">
            <a:noAutofit/>
          </a:bodyPr>
          <a:lstStyle>
            <a:lvl1pPr lvl="0" algn="l">
              <a:lnSpc>
                <a:spcPct val="115000"/>
              </a:lnSpc>
              <a:spcBef>
                <a:spcPts val="0"/>
              </a:spcBef>
              <a:spcAft>
                <a:spcPts val="0"/>
              </a:spcAft>
              <a:buClr>
                <a:srgbClr val="595959"/>
              </a:buClr>
              <a:buSzPts val="3200"/>
              <a:buFont typeface="Source Sans 3"/>
              <a:buNone/>
              <a:defRPr sz="3200">
                <a:solidFill>
                  <a:srgbClr val="595959"/>
                </a:solidFill>
                <a:latin typeface="Source Sans 3"/>
                <a:ea typeface="Source Sans 3"/>
                <a:cs typeface="Source Sans 3"/>
                <a:sym typeface="Source Sans 3"/>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body" idx="1"/>
          </p:nvPr>
        </p:nvSpPr>
        <p:spPr>
          <a:xfrm>
            <a:off x="609600" y="1513814"/>
            <a:ext cx="10769600" cy="4531386"/>
          </a:xfrm>
          <a:prstGeom prst="rect">
            <a:avLst/>
          </a:prstGeom>
          <a:noFill/>
          <a:ln>
            <a:noFill/>
          </a:ln>
        </p:spPr>
        <p:txBody>
          <a:bodyPr spcFirstLastPara="1" wrap="square" lIns="0" tIns="0" rIns="0" bIns="0" anchor="t" anchorCtr="0">
            <a:noAutofit/>
          </a:bodyPr>
          <a:lstStyle>
            <a:lvl1pPr marL="457200" lvl="0" indent="-228600" algn="l">
              <a:lnSpc>
                <a:spcPct val="140000"/>
              </a:lnSpc>
              <a:spcBef>
                <a:spcPts val="320"/>
              </a:spcBef>
              <a:spcAft>
                <a:spcPts val="0"/>
              </a:spcAft>
              <a:buClr>
                <a:srgbClr val="595959"/>
              </a:buClr>
              <a:buSzPts val="1600"/>
              <a:buNone/>
              <a:defRPr sz="1600">
                <a:solidFill>
                  <a:srgbClr val="595959"/>
                </a:solidFill>
                <a:latin typeface="Source Sans 3"/>
                <a:ea typeface="Source Sans 3"/>
                <a:cs typeface="Source Sans 3"/>
                <a:sym typeface="Source Sans 3"/>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09600" y="762000"/>
            <a:ext cx="10972800" cy="447014"/>
          </a:xfrm>
          <a:prstGeom prst="rect">
            <a:avLst/>
          </a:prstGeom>
          <a:noFill/>
          <a:ln>
            <a:noFill/>
          </a:ln>
        </p:spPr>
        <p:txBody>
          <a:bodyPr spcFirstLastPara="1" wrap="square" lIns="0" tIns="0" rIns="0" bIns="0" anchor="t" anchorCtr="0">
            <a:noAutofit/>
          </a:bodyPr>
          <a:lstStyle>
            <a:lvl1pPr marR="0" lvl="0" algn="l" rtl="0">
              <a:lnSpc>
                <a:spcPct val="115000"/>
              </a:lnSpc>
              <a:spcBef>
                <a:spcPts val="0"/>
              </a:spcBef>
              <a:spcAft>
                <a:spcPts val="0"/>
              </a:spcAft>
              <a:buClr>
                <a:srgbClr val="595959"/>
              </a:buClr>
              <a:buSzPts val="3200"/>
              <a:buFont typeface="Source Sans 3"/>
              <a:buNone/>
              <a:defRPr sz="3200" b="0" i="0" u="none" strike="noStrike" cap="none">
                <a:solidFill>
                  <a:srgbClr val="595959"/>
                </a:solidFill>
                <a:latin typeface="Source Sans 3"/>
                <a:ea typeface="Source Sans 3"/>
                <a:cs typeface="Source Sans 3"/>
                <a:sym typeface="Source Sans 3"/>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09600" y="1513814"/>
            <a:ext cx="10769600" cy="4531386"/>
          </a:xfrm>
          <a:prstGeom prst="rect">
            <a:avLst/>
          </a:prstGeom>
          <a:noFill/>
          <a:ln>
            <a:noFill/>
          </a:ln>
        </p:spPr>
        <p:txBody>
          <a:bodyPr spcFirstLastPara="1" wrap="square" lIns="0" tIns="0" rIns="0" bIns="0" anchor="t" anchorCtr="0">
            <a:noAutofit/>
          </a:bodyPr>
          <a:lstStyle>
            <a:lvl1pPr marL="457200" marR="0" lvl="0" indent="-228600" algn="l" rtl="0">
              <a:lnSpc>
                <a:spcPct val="140000"/>
              </a:lnSpc>
              <a:spcBef>
                <a:spcPts val="320"/>
              </a:spcBef>
              <a:spcAft>
                <a:spcPts val="0"/>
              </a:spcAft>
              <a:buClr>
                <a:srgbClr val="595959"/>
              </a:buClr>
              <a:buSzPts val="1600"/>
              <a:buFont typeface="Arial"/>
              <a:buNone/>
              <a:defRPr sz="1600" b="0" i="0" u="none" strike="noStrike" cap="none">
                <a:solidFill>
                  <a:srgbClr val="595959"/>
                </a:solidFill>
                <a:latin typeface="Source Sans 3"/>
                <a:ea typeface="Source Sans 3"/>
                <a:cs typeface="Source Sans 3"/>
                <a:sym typeface="Source Sans 3"/>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Source Sans 3"/>
                <a:ea typeface="Source Sans 3"/>
                <a:cs typeface="Source Sans 3"/>
                <a:sym typeface="Source Sans 3"/>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Source Sans 3"/>
                <a:ea typeface="Source Sans 3"/>
                <a:cs typeface="Source Sans 3"/>
                <a:sym typeface="Source Sans 3"/>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Source Sans 3"/>
                <a:ea typeface="Source Sans 3"/>
                <a:cs typeface="Source Sans 3"/>
                <a:sym typeface="Source Sans 3"/>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Source Sans 3"/>
                <a:ea typeface="Source Sans 3"/>
                <a:cs typeface="Source Sans 3"/>
                <a:sym typeface="Source Sans 3"/>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Source Sans 3"/>
                <a:ea typeface="Source Sans 3"/>
                <a:cs typeface="Source Sans 3"/>
                <a:sym typeface="Source Sans 3"/>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Source Sans 3"/>
                <a:ea typeface="Source Sans 3"/>
                <a:cs typeface="Source Sans 3"/>
                <a:sym typeface="Source Sans 3"/>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Source Sans 3"/>
                <a:ea typeface="Source Sans 3"/>
                <a:cs typeface="Source Sans 3"/>
                <a:sym typeface="Source Sans 3"/>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Source Sans 3"/>
                <a:ea typeface="Source Sans 3"/>
                <a:cs typeface="Source Sans 3"/>
                <a:sym typeface="Source Sans 3"/>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disabilityinresearch.org"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disabilityinresearch.org" TargetMode="Externa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1.jpe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hyperlink" Target="https://www.streamtext.net/player?event=NIH" TargetMode="External"/><Relationship Id="rId10"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disabilityinresearch.org"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disabilityinresearch.org"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hyperlink" Target="https://innobear.floor23digital.com/contest/2wJZBzJa" TargetMode="External"/><Relationship Id="rId4" Type="http://schemas.openxmlformats.org/officeDocument/2006/relationships/hyperlink" Target="https://disabilityinresearch.or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hyperlink" Target="https://www.section508.gov/create"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hyperlink" Target="https://www.nih.gov/challenges/advancing-inclusion-people-disabilities-clinical-research-challenge"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23.png"/><Relationship Id="rId4" Type="http://schemas.openxmlformats.org/officeDocument/2006/relationships/hyperlink" Target="https://disabilityinresearch.or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hyperlink" Target="http://disabilityinresearch.or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hyperlink" Target="https://disabilityinresearch.org"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20"/>
        <p:cNvGrpSpPr/>
        <p:nvPr/>
      </p:nvGrpSpPr>
      <p:grpSpPr>
        <a:xfrm>
          <a:off x="0" y="0"/>
          <a:ext cx="0" cy="0"/>
          <a:chOff x="0" y="0"/>
          <a:chExt cx="0" cy="0"/>
        </a:xfrm>
      </p:grpSpPr>
      <p:pic>
        <p:nvPicPr>
          <p:cNvPr id="25" name="Google Shape;25;p4" descr="NIH Advancing the Inclusion of People with Disabilities in Clinical Research Challenge graphic. The graphic is a charcol hexagon with the challenge title in white and a bar of five stripes in disabilty pride flag colors."/>
          <p:cNvPicPr preferRelativeResize="0"/>
          <p:nvPr/>
        </p:nvPicPr>
        <p:blipFill rotWithShape="1">
          <a:blip r:embed="rId3">
            <a:alphaModFix/>
          </a:blip>
          <a:srcRect t="-37" b="-37"/>
          <a:stretch/>
        </p:blipFill>
        <p:spPr>
          <a:xfrm>
            <a:off x="609600" y="1079500"/>
            <a:ext cx="4064002" cy="4698999"/>
          </a:xfrm>
          <a:prstGeom prst="rect">
            <a:avLst/>
          </a:prstGeom>
          <a:noFill/>
          <a:ln>
            <a:noFill/>
          </a:ln>
        </p:spPr>
      </p:pic>
      <p:sp>
        <p:nvSpPr>
          <p:cNvPr id="9" name="Title 8">
            <a:extLst>
              <a:ext uri="{FF2B5EF4-FFF2-40B4-BE49-F238E27FC236}">
                <a16:creationId xmlns:a16="http://schemas.microsoft.com/office/drawing/2014/main" id="{F3E616D6-3773-9D65-7DB5-B79D9267481E}"/>
              </a:ext>
            </a:extLst>
          </p:cNvPr>
          <p:cNvSpPr>
            <a:spLocks noGrp="1"/>
          </p:cNvSpPr>
          <p:nvPr>
            <p:ph type="title"/>
          </p:nvPr>
        </p:nvSpPr>
        <p:spPr>
          <a:xfrm>
            <a:off x="5128391" y="2594429"/>
            <a:ext cx="6476413" cy="544462"/>
          </a:xfrm>
        </p:spPr>
        <p:txBody>
          <a:bodyPr/>
          <a:lstStyle/>
          <a:p>
            <a:r>
              <a:rPr lang="en-US" sz="3600" b="1" dirty="0">
                <a:solidFill>
                  <a:srgbClr val="20568B"/>
                </a:solidFill>
              </a:rPr>
              <a:t>Launch Webinar</a:t>
            </a:r>
            <a:endParaRPr lang="en-US" sz="3600" dirty="0"/>
          </a:p>
        </p:txBody>
      </p:sp>
      <p:sp>
        <p:nvSpPr>
          <p:cNvPr id="6" name="Google Shape;23;p4">
            <a:extLst>
              <a:ext uri="{FF2B5EF4-FFF2-40B4-BE49-F238E27FC236}">
                <a16:creationId xmlns:a16="http://schemas.microsoft.com/office/drawing/2014/main" id="{126E9433-E3D4-AFAD-B421-9F7CDA11B4BB}"/>
              </a:ext>
            </a:extLst>
          </p:cNvPr>
          <p:cNvSpPr/>
          <p:nvPr/>
        </p:nvSpPr>
        <p:spPr>
          <a:xfrm>
            <a:off x="5148011" y="3179986"/>
            <a:ext cx="6476413" cy="388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595959"/>
              </a:buClr>
              <a:buSzPts val="2200"/>
              <a:buFont typeface="Source Sans 3"/>
              <a:buNone/>
            </a:pPr>
            <a:r>
              <a:rPr lang="en-US" sz="2000" b="1" i="0" u="none" strike="noStrike" cap="none" dirty="0">
                <a:latin typeface="Source Sans 3"/>
                <a:ea typeface="Source Sans 3"/>
                <a:cs typeface="Source Sans 3"/>
                <a:sym typeface="Source Sans 3"/>
              </a:rPr>
              <a:t>Tuesday, October 20, 2026</a:t>
            </a:r>
            <a:r>
              <a:rPr lang="en-US" sz="2000" b="1" i="0" u="none" strike="noStrike" cap="none" dirty="0">
                <a:solidFill>
                  <a:srgbClr val="595959"/>
                </a:solidFill>
                <a:latin typeface="Source Sans 3"/>
                <a:ea typeface="Source Sans 3"/>
                <a:cs typeface="Source Sans 3"/>
                <a:sym typeface="Source Sans 3"/>
              </a:rPr>
              <a:t> </a:t>
            </a:r>
            <a:r>
              <a:rPr lang="en-US" sz="2000" b="1" dirty="0">
                <a:solidFill>
                  <a:srgbClr val="595959"/>
                </a:solidFill>
                <a:latin typeface="Source Sans 3"/>
                <a:ea typeface="Source Sans 3"/>
                <a:cs typeface="Source Sans 3"/>
                <a:sym typeface="Source Sans 3"/>
              </a:rPr>
              <a:t>| </a:t>
            </a:r>
            <a:r>
              <a:rPr lang="en-US" sz="2000" u="sng" dirty="0">
                <a:solidFill>
                  <a:schemeClr val="accent1"/>
                </a:solidFill>
                <a:latin typeface="Source Sans 3"/>
                <a:ea typeface="Source Sans 3"/>
                <a:cs typeface="Source Sans 3"/>
                <a:sym typeface="Source Sans 3"/>
                <a:hlinkClick r:id="rId4">
                  <a:extLst>
                    <a:ext uri="{A12FA001-AC4F-418D-AE19-62706E023703}">
                      <ahyp:hlinkClr xmlns:ahyp="http://schemas.microsoft.com/office/drawing/2018/hyperlinkcolor" val="tx"/>
                    </a:ext>
                  </a:extLst>
                </a:hlinkClick>
              </a:rPr>
              <a:t>disabilityinresearch.org</a:t>
            </a:r>
            <a:endParaRPr sz="2000" b="0" i="0" u="none" strike="noStrike" cap="none" dirty="0">
              <a:solidFill>
                <a:schemeClr val="dk1"/>
              </a:solidFill>
              <a:latin typeface="Source Sans 3"/>
              <a:ea typeface="Source Sans 3"/>
              <a:cs typeface="Source Sans 3"/>
              <a:sym typeface="Source Sans 3"/>
            </a:endParaRPr>
          </a:p>
        </p:txBody>
      </p:sp>
      <p:sp>
        <p:nvSpPr>
          <p:cNvPr id="7" name="Google Shape;24;p4">
            <a:extLst>
              <a:ext uri="{FF2B5EF4-FFF2-40B4-BE49-F238E27FC236}">
                <a16:creationId xmlns:a16="http://schemas.microsoft.com/office/drawing/2014/main" id="{DFCF5C28-D3A3-170A-EEAD-0A3F1872488E}"/>
              </a:ext>
            </a:extLst>
          </p:cNvPr>
          <p:cNvSpPr/>
          <p:nvPr/>
        </p:nvSpPr>
        <p:spPr>
          <a:xfrm>
            <a:off x="5148011" y="3566941"/>
            <a:ext cx="6476413" cy="322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595959"/>
              </a:buClr>
              <a:buSzPts val="1800"/>
              <a:buFont typeface="Source Sans 3"/>
              <a:buNone/>
            </a:pPr>
            <a:r>
              <a:rPr lang="en-US" sz="2000" b="0" i="0" u="none" strike="noStrike" cap="none">
                <a:latin typeface="Source Sans 3"/>
                <a:ea typeface="Source Sans 3"/>
                <a:cs typeface="Source Sans 3"/>
                <a:sym typeface="Source Sans 3"/>
              </a:rPr>
              <a:t>NIH · Administered by Floor23 Digital</a:t>
            </a:r>
            <a:endParaRPr sz="2000" b="0" i="0" u="none" strike="noStrike" cap="none">
              <a:latin typeface="Source Sans 3"/>
              <a:ea typeface="Source Sans 3"/>
              <a:cs typeface="Source Sans 3"/>
              <a:sym typeface="Source Sans 3"/>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30"/>
        <p:cNvGrpSpPr/>
        <p:nvPr/>
      </p:nvGrpSpPr>
      <p:grpSpPr>
        <a:xfrm>
          <a:off x="0" y="0"/>
          <a:ext cx="0" cy="0"/>
          <a:chOff x="0" y="0"/>
          <a:chExt cx="0" cy="0"/>
        </a:xfrm>
      </p:grpSpPr>
      <p:sp>
        <p:nvSpPr>
          <p:cNvPr id="31" name="Google Shape;31;p5">
            <a:extLst>
              <a:ext uri="{C183D7F6-B498-43B3-948B-1728B52AA6E4}">
                <adec:decorative xmlns:adec="http://schemas.microsoft.com/office/drawing/2017/decorative" val="1"/>
              </a:ext>
            </a:extLst>
          </p:cNvPr>
          <p:cNvSpPr/>
          <p:nvPr/>
        </p:nvSpPr>
        <p:spPr>
          <a:xfrm>
            <a:off x="6365400" y="1782824"/>
            <a:ext cx="5558100" cy="952500"/>
          </a:xfrm>
          <a:prstGeom prst="roundRect">
            <a:avLst>
              <a:gd name="adj" fmla="val 587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5"/>
          <p:cNvSpPr txBox="1">
            <a:spLocks noGrp="1"/>
          </p:cNvSpPr>
          <p:nvPr>
            <p:ph type="title"/>
          </p:nvPr>
        </p:nvSpPr>
        <p:spPr>
          <a:xfrm>
            <a:off x="609599" y="678447"/>
            <a:ext cx="8895347" cy="6198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20568B"/>
              </a:buClr>
              <a:buSzPts val="3200"/>
              <a:buFont typeface="Source Sans 3"/>
              <a:buNone/>
            </a:pPr>
            <a:r>
              <a:rPr lang="en-US" sz="3200" b="1" i="0">
                <a:solidFill>
                  <a:srgbClr val="20568B"/>
                </a:solidFill>
                <a:latin typeface="Source Sans 3"/>
                <a:ea typeface="Source Sans 3"/>
                <a:cs typeface="Source Sans 3"/>
                <a:sym typeface="Source Sans 3"/>
              </a:rPr>
              <a:t>Before</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we begin: recording and slides</a:t>
            </a:r>
            <a:endParaRPr sz="3200">
              <a:solidFill>
                <a:srgbClr val="000000"/>
              </a:solidFill>
            </a:endParaRPr>
          </a:p>
        </p:txBody>
      </p:sp>
      <p:sp>
        <p:nvSpPr>
          <p:cNvPr id="49" name="Google Shape;49;p5"/>
          <p:cNvSpPr txBox="1"/>
          <p:nvPr/>
        </p:nvSpPr>
        <p:spPr>
          <a:xfrm>
            <a:off x="6706500" y="5133650"/>
            <a:ext cx="4875900" cy="492600"/>
          </a:xfrm>
          <a:prstGeom prst="rect">
            <a:avLst/>
          </a:prstGeom>
          <a:solidFill>
            <a:schemeClr val="accent1"/>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b="1">
                <a:solidFill>
                  <a:srgbClr val="FFFFFF"/>
                </a:solidFill>
                <a:latin typeface="Source Sans 3"/>
                <a:ea typeface="Source Sans 3"/>
                <a:cs typeface="Source Sans 3"/>
                <a:sym typeface="Source Sans 3"/>
              </a:rPr>
              <a:t>Visit our website </a:t>
            </a:r>
            <a:r>
              <a:rPr lang="en-US" sz="2000" b="1" u="sng">
                <a:solidFill>
                  <a:srgbClr val="FFFFFF"/>
                </a:solidFill>
                <a:latin typeface="Source Sans 3"/>
                <a:ea typeface="Source Sans 3"/>
                <a:cs typeface="Source Sans 3"/>
                <a:sym typeface="Source Sans 3"/>
                <a:hlinkClick r:id="rId3">
                  <a:extLst>
                    <a:ext uri="{A12FA001-AC4F-418D-AE19-62706E023703}">
                      <ahyp:hlinkClr xmlns:ahyp="http://schemas.microsoft.com/office/drawing/2018/hyperlinkcolor" val="tx"/>
                    </a:ext>
                  </a:extLst>
                </a:hlinkClick>
              </a:rPr>
              <a:t>disabilityinresearch.org</a:t>
            </a:r>
            <a:r>
              <a:rPr lang="en-US" sz="2000" b="1">
                <a:solidFill>
                  <a:srgbClr val="FFFFFF"/>
                </a:solidFill>
                <a:latin typeface="Source Sans 3"/>
                <a:ea typeface="Source Sans 3"/>
                <a:cs typeface="Source Sans 3"/>
                <a:sym typeface="Source Sans 3"/>
              </a:rPr>
              <a:t> </a:t>
            </a:r>
            <a:endParaRPr sz="2000" b="1">
              <a:solidFill>
                <a:srgbClr val="FFFFFF"/>
              </a:solidFill>
              <a:latin typeface="Source Sans 3"/>
              <a:ea typeface="Source Sans 3"/>
              <a:cs typeface="Source Sans 3"/>
              <a:sym typeface="Source Sans 3"/>
            </a:endParaRPr>
          </a:p>
        </p:txBody>
      </p:sp>
      <p:sp>
        <p:nvSpPr>
          <p:cNvPr id="33" name="Google Shape;33;p5">
            <a:extLst>
              <a:ext uri="{C183D7F6-B498-43B3-948B-1728B52AA6E4}">
                <adec:decorative xmlns:adec="http://schemas.microsoft.com/office/drawing/2017/decorative" val="1"/>
              </a:ext>
            </a:extLst>
          </p:cNvPr>
          <p:cNvSpPr/>
          <p:nvPr/>
        </p:nvSpPr>
        <p:spPr>
          <a:xfrm>
            <a:off x="6365400" y="1161449"/>
            <a:ext cx="5513950" cy="478863"/>
          </a:xfrm>
          <a:prstGeom prst="roundRect">
            <a:avLst>
              <a:gd name="adj" fmla="val 587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 name="Google Shape;34;p5">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425856" y="2049597"/>
            <a:ext cx="418957" cy="418957"/>
          </a:xfrm>
          <a:prstGeom prst="rect">
            <a:avLst/>
          </a:prstGeom>
          <a:noFill/>
          <a:ln>
            <a:noFill/>
          </a:ln>
        </p:spPr>
      </p:pic>
      <p:sp>
        <p:nvSpPr>
          <p:cNvPr id="50" name="Google Shape;50;p5"/>
          <p:cNvSpPr/>
          <p:nvPr/>
        </p:nvSpPr>
        <p:spPr>
          <a:xfrm>
            <a:off x="7921350" y="1216168"/>
            <a:ext cx="2446200" cy="3498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Click in Webinars</a:t>
            </a:r>
            <a:endParaRPr sz="2000" i="0" u="none" strike="noStrike" cap="none">
              <a:latin typeface="Source Sans 3"/>
              <a:ea typeface="Source Sans 3"/>
              <a:cs typeface="Source Sans 3"/>
              <a:sym typeface="Source Sans 3"/>
            </a:endParaRPr>
          </a:p>
        </p:txBody>
      </p:sp>
      <p:sp>
        <p:nvSpPr>
          <p:cNvPr id="35" name="Google Shape;35;p5"/>
          <p:cNvSpPr/>
          <p:nvPr/>
        </p:nvSpPr>
        <p:spPr>
          <a:xfrm>
            <a:off x="7016025" y="1967453"/>
            <a:ext cx="4546500" cy="619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800"/>
              <a:buFont typeface="Source Sans 3"/>
              <a:buNone/>
            </a:pPr>
            <a:r>
              <a:rPr lang="en-US" sz="2000" b="1" i="0" u="none" strike="noStrike" cap="none" dirty="0">
                <a:latin typeface="Source Sans 3"/>
                <a:ea typeface="Source Sans 3"/>
                <a:cs typeface="Source Sans 3"/>
                <a:sym typeface="Source Sans 3"/>
              </a:rPr>
              <a:t>Recording</a:t>
            </a:r>
            <a:r>
              <a:rPr lang="en-US" sz="2000" b="1" dirty="0">
                <a:latin typeface="Source Sans 3"/>
                <a:ea typeface="Source Sans 3"/>
                <a:cs typeface="Source Sans 3"/>
                <a:sym typeface="Source Sans 3"/>
              </a:rPr>
              <a:t> </a:t>
            </a:r>
            <a:r>
              <a:rPr lang="en-US" sz="2000" b="0" i="0" u="none" strike="noStrike" cap="none" dirty="0">
                <a:latin typeface="Source Sans 3"/>
                <a:ea typeface="Source Sans 3"/>
                <a:cs typeface="Source Sans 3"/>
                <a:sym typeface="Source Sans 3"/>
              </a:rPr>
              <a:t>will be posted with captions within 48 hours.</a:t>
            </a:r>
            <a:endParaRPr sz="2000" b="0" i="0" u="none" strike="noStrike" cap="none" dirty="0">
              <a:latin typeface="Source Sans 3"/>
              <a:ea typeface="Source Sans 3"/>
              <a:cs typeface="Source Sans 3"/>
              <a:sym typeface="Source Sans 3"/>
            </a:endParaRPr>
          </a:p>
        </p:txBody>
      </p:sp>
      <p:sp>
        <p:nvSpPr>
          <p:cNvPr id="36" name="Google Shape;36;p5">
            <a:extLst>
              <a:ext uri="{C183D7F6-B498-43B3-948B-1728B52AA6E4}">
                <adec:decorative xmlns:adec="http://schemas.microsoft.com/office/drawing/2017/decorative" val="1"/>
              </a:ext>
            </a:extLst>
          </p:cNvPr>
          <p:cNvSpPr/>
          <p:nvPr/>
        </p:nvSpPr>
        <p:spPr>
          <a:xfrm>
            <a:off x="0" y="5778500"/>
            <a:ext cx="12192000" cy="10794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 name="Google Shape;37;p5">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42" name="Google Shape;42;p5">
            <a:extLst>
              <a:ext uri="{C183D7F6-B498-43B3-948B-1728B52AA6E4}">
                <adec:decorative xmlns:adec="http://schemas.microsoft.com/office/drawing/2017/decorative" val="1"/>
              </a:ext>
            </a:extLst>
          </p:cNvPr>
          <p:cNvSpPr/>
          <p:nvPr/>
        </p:nvSpPr>
        <p:spPr>
          <a:xfrm>
            <a:off x="6365400" y="3792553"/>
            <a:ext cx="5558100" cy="916800"/>
          </a:xfrm>
          <a:prstGeom prst="roundRect">
            <a:avLst>
              <a:gd name="adj" fmla="val 587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5"/>
          <p:cNvSpPr/>
          <p:nvPr/>
        </p:nvSpPr>
        <p:spPr>
          <a:xfrm>
            <a:off x="7016024" y="4102765"/>
            <a:ext cx="4863325" cy="457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800"/>
              <a:buFont typeface="Source Sans 3"/>
              <a:buNone/>
            </a:pPr>
            <a:r>
              <a:rPr lang="en-US" sz="2000" b="1" dirty="0">
                <a:latin typeface="Source Sans 3"/>
                <a:ea typeface="Source Sans 3"/>
                <a:cs typeface="Source Sans 3"/>
                <a:sym typeface="Source Sans 3"/>
              </a:rPr>
              <a:t>Slide deck </a:t>
            </a:r>
            <a:r>
              <a:rPr lang="en-US" sz="2000" dirty="0">
                <a:latin typeface="Source Sans 3"/>
                <a:ea typeface="Source Sans 3"/>
                <a:cs typeface="Source Sans 3"/>
                <a:sym typeface="Source Sans 3"/>
              </a:rPr>
              <a:t>in PPT format available now</a:t>
            </a:r>
            <a:endParaRPr sz="2000" i="0" u="none" strike="noStrike" cap="none" dirty="0">
              <a:latin typeface="Source Sans 3"/>
              <a:ea typeface="Source Sans 3"/>
              <a:cs typeface="Source Sans 3"/>
              <a:sym typeface="Source Sans 3"/>
            </a:endParaRPr>
          </a:p>
        </p:txBody>
      </p:sp>
      <p:pic>
        <p:nvPicPr>
          <p:cNvPr id="44" name="Google Shape;44;p5">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6406730" y="4031489"/>
            <a:ext cx="457200" cy="457200"/>
          </a:xfrm>
          <a:prstGeom prst="rect">
            <a:avLst/>
          </a:prstGeom>
          <a:noFill/>
          <a:ln>
            <a:noFill/>
          </a:ln>
        </p:spPr>
      </p:pic>
      <p:sp>
        <p:nvSpPr>
          <p:cNvPr id="39" name="Google Shape;39;p5">
            <a:extLst>
              <a:ext uri="{C183D7F6-B498-43B3-948B-1728B52AA6E4}">
                <adec:decorative xmlns:adec="http://schemas.microsoft.com/office/drawing/2017/decorative" val="1"/>
              </a:ext>
            </a:extLst>
          </p:cNvPr>
          <p:cNvSpPr/>
          <p:nvPr/>
        </p:nvSpPr>
        <p:spPr>
          <a:xfrm>
            <a:off x="622133" y="6159500"/>
            <a:ext cx="10526167" cy="355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40" name="Google Shape;40;p5">
            <a:extLst>
              <a:ext uri="{C183D7F6-B498-43B3-948B-1728B52AA6E4}">
                <adec:decorative xmlns:adec="http://schemas.microsoft.com/office/drawing/2017/decorative" val="1"/>
              </a:ext>
            </a:extLst>
          </p:cNvPr>
          <p:cNvSpPr/>
          <p:nvPr/>
        </p:nvSpPr>
        <p:spPr>
          <a:xfrm>
            <a:off x="11074400" y="6070600"/>
            <a:ext cx="507900" cy="5079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i="0" u="none" strike="noStrike" cap="none" dirty="0">
                <a:solidFill>
                  <a:srgbClr val="FFFFFF"/>
                </a:solidFill>
                <a:latin typeface="Source Sans 3"/>
                <a:ea typeface="Source Sans 3"/>
                <a:cs typeface="Source Sans 3"/>
                <a:sym typeface="Source Sans 3"/>
              </a:rPr>
              <a:t>2</a:t>
            </a:r>
            <a:endParaRPr sz="2000" b="0" i="0" u="none" strike="noStrike" cap="none" dirty="0">
              <a:solidFill>
                <a:schemeClr val="dk1"/>
              </a:solidFill>
              <a:latin typeface="Source Sans 3"/>
              <a:ea typeface="Source Sans 3"/>
              <a:cs typeface="Source Sans 3"/>
              <a:sym typeface="Source Sans 3"/>
            </a:endParaRPr>
          </a:p>
        </p:txBody>
      </p:sp>
      <p:pic>
        <p:nvPicPr>
          <p:cNvPr id="9" name="Google Shape;45;p5" descr="Screenshot of the Webinars page on disabilityinresearch.org showing the Launch Webinar on Tuesday, October 20 at 2:00 PM EST, and a Webinar slides and materials card with an accessible PowerPoint version and an Open the PowerPoint link.">
            <a:extLst>
              <a:ext uri="{FF2B5EF4-FFF2-40B4-BE49-F238E27FC236}">
                <a16:creationId xmlns:a16="http://schemas.microsoft.com/office/drawing/2014/main" id="{BB7DE277-600A-BC3A-CFFF-4DDDA8BDCFEB}"/>
              </a:ext>
            </a:extLst>
          </p:cNvPr>
          <p:cNvPicPr preferRelativeResize="0"/>
          <p:nvPr/>
        </p:nvPicPr>
        <p:blipFill>
          <a:blip r:embed="rId6">
            <a:alphaModFix/>
          </a:blip>
          <a:stretch>
            <a:fillRect/>
          </a:stretch>
        </p:blipFill>
        <p:spPr>
          <a:xfrm>
            <a:off x="622133" y="1387837"/>
            <a:ext cx="3681064" cy="4294575"/>
          </a:xfrm>
          <a:prstGeom prst="rect">
            <a:avLst/>
          </a:prstGeom>
          <a:noFill/>
          <a:ln>
            <a:noFill/>
          </a:ln>
        </p:spPr>
      </p:pic>
      <p:pic>
        <p:nvPicPr>
          <p:cNvPr id="10" name="Google Shape;47;p5">
            <a:extLst>
              <a:ext uri="{FF2B5EF4-FFF2-40B4-BE49-F238E27FC236}">
                <a16:creationId xmlns:a16="http://schemas.microsoft.com/office/drawing/2014/main" id="{62DD1BD0-300A-4A39-E15B-970A9F29EB68}"/>
              </a:ex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1682805" y="1330000"/>
            <a:ext cx="418975" cy="275000"/>
          </a:xfrm>
          <a:prstGeom prst="rect">
            <a:avLst/>
          </a:prstGeom>
          <a:noFill/>
          <a:ln>
            <a:noFill/>
          </a:ln>
        </p:spPr>
      </p:pic>
      <p:pic>
        <p:nvPicPr>
          <p:cNvPr id="11" name="Google Shape;48;p5">
            <a:extLst>
              <a:ext uri="{FF2B5EF4-FFF2-40B4-BE49-F238E27FC236}">
                <a16:creationId xmlns:a16="http://schemas.microsoft.com/office/drawing/2014/main" id="{7EA293E9-8F38-EFFB-888D-88A1F420F2C2}"/>
              </a:ex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1866805" y="1330000"/>
            <a:ext cx="4454446" cy="47825"/>
          </a:xfrm>
          <a:prstGeom prst="rect">
            <a:avLst/>
          </a:prstGeom>
          <a:noFill/>
          <a:ln>
            <a:noFill/>
          </a:ln>
        </p:spPr>
      </p:pic>
      <p:pic>
        <p:nvPicPr>
          <p:cNvPr id="12" name="Google Shape;51;p5">
            <a:extLst>
              <a:ext uri="{FF2B5EF4-FFF2-40B4-BE49-F238E27FC236}">
                <a16:creationId xmlns:a16="http://schemas.microsoft.com/office/drawing/2014/main" id="{F89F22D5-C03C-E4F6-CED0-05066B25121E}"/>
              </a:ex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1072680" y="1991762"/>
            <a:ext cx="1418744" cy="364272"/>
          </a:xfrm>
          <a:prstGeom prst="rect">
            <a:avLst/>
          </a:prstGeom>
          <a:noFill/>
          <a:ln>
            <a:noFill/>
          </a:ln>
        </p:spPr>
      </p:pic>
      <p:pic>
        <p:nvPicPr>
          <p:cNvPr id="13" name="Google Shape;52;p5">
            <a:extLst>
              <a:ext uri="{FF2B5EF4-FFF2-40B4-BE49-F238E27FC236}">
                <a16:creationId xmlns:a16="http://schemas.microsoft.com/office/drawing/2014/main" id="{3A34948D-835D-3903-CA86-C8EC7958B99E}"/>
              </a:ex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2483424" y="1996148"/>
            <a:ext cx="3935576" cy="355500"/>
          </a:xfrm>
          <a:prstGeom prst="rect">
            <a:avLst/>
          </a:prstGeom>
          <a:noFill/>
          <a:ln>
            <a:noFill/>
          </a:ln>
        </p:spPr>
      </p:pic>
      <p:pic>
        <p:nvPicPr>
          <p:cNvPr id="14" name="Google Shape;53;p5">
            <a:extLst>
              <a:ext uri="{FF2B5EF4-FFF2-40B4-BE49-F238E27FC236}">
                <a16:creationId xmlns:a16="http://schemas.microsoft.com/office/drawing/2014/main" id="{1BDC96F1-A27D-A088-9179-4053EAAA03D0}"/>
              </a:ext>
              <a:ext uri="{C183D7F6-B498-43B3-948B-1728B52AA6E4}">
                <adec:decorative xmlns:adec="http://schemas.microsoft.com/office/drawing/2017/decorative" val="1"/>
              </a:ext>
            </a:extLst>
          </p:cNvPr>
          <p:cNvPicPr preferRelativeResize="0"/>
          <p:nvPr/>
        </p:nvPicPr>
        <p:blipFill>
          <a:blip r:embed="rId11">
            <a:alphaModFix/>
          </a:blip>
          <a:stretch>
            <a:fillRect/>
          </a:stretch>
        </p:blipFill>
        <p:spPr>
          <a:xfrm>
            <a:off x="1091852" y="3870638"/>
            <a:ext cx="1322882" cy="862749"/>
          </a:xfrm>
          <a:prstGeom prst="rect">
            <a:avLst/>
          </a:prstGeom>
          <a:noFill/>
          <a:ln>
            <a:noFill/>
          </a:ln>
        </p:spPr>
      </p:pic>
      <p:pic>
        <p:nvPicPr>
          <p:cNvPr id="15" name="Google Shape;54;p5">
            <a:extLst>
              <a:ext uri="{FF2B5EF4-FFF2-40B4-BE49-F238E27FC236}">
                <a16:creationId xmlns:a16="http://schemas.microsoft.com/office/drawing/2014/main" id="{16F249C4-D748-1C87-924D-23B5E0C6CC2E}"/>
              </a:ex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2406734" y="4124262"/>
            <a:ext cx="4028115" cy="355500"/>
          </a:xfrm>
          <a:prstGeom prst="rect">
            <a:avLst/>
          </a:prstGeom>
          <a:noFill/>
          <a:ln>
            <a:noFill/>
          </a:ln>
        </p:spPr>
      </p:pic>
      <p:pic>
        <p:nvPicPr>
          <p:cNvPr id="17" name="Google Shape;46;p5">
            <a:extLst>
              <a:ext uri="{FF2B5EF4-FFF2-40B4-BE49-F238E27FC236}">
                <a16:creationId xmlns:a16="http://schemas.microsoft.com/office/drawing/2014/main" id="{ECB39FBC-2D83-D2EC-257C-E1275F30D6BD}"/>
              </a:ext>
              <a:ext uri="{C183D7F6-B498-43B3-948B-1728B52AA6E4}">
                <adec:decorative xmlns:adec="http://schemas.microsoft.com/office/drawing/2017/decorative" val="1"/>
              </a:ext>
            </a:extLst>
          </p:cNvPr>
          <p:cNvPicPr preferRelativeResize="0"/>
          <p:nvPr/>
        </p:nvPicPr>
        <p:blipFill>
          <a:blip r:embed="rId12">
            <a:alphaModFix/>
          </a:blip>
          <a:stretch>
            <a:fillRect/>
          </a:stretch>
        </p:blipFill>
        <p:spPr>
          <a:xfrm>
            <a:off x="1705363" y="1459733"/>
            <a:ext cx="373858" cy="15337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59"/>
        <p:cNvGrpSpPr/>
        <p:nvPr/>
      </p:nvGrpSpPr>
      <p:grpSpPr>
        <a:xfrm>
          <a:off x="0" y="0"/>
          <a:ext cx="0" cy="0"/>
          <a:chOff x="0" y="0"/>
          <a:chExt cx="0" cy="0"/>
        </a:xfrm>
      </p:grpSpPr>
      <p:sp>
        <p:nvSpPr>
          <p:cNvPr id="64" name="Google Shape;64;p6">
            <a:extLst>
              <a:ext uri="{C183D7F6-B498-43B3-948B-1728B52AA6E4}">
                <adec:decorative xmlns:adec="http://schemas.microsoft.com/office/drawing/2017/decorative" val="1"/>
              </a:ext>
            </a:extLst>
          </p:cNvPr>
          <p:cNvSpPr/>
          <p:nvPr/>
        </p:nvSpPr>
        <p:spPr>
          <a:xfrm>
            <a:off x="5999876" y="1260915"/>
            <a:ext cx="6042900" cy="1138500"/>
          </a:xfrm>
          <a:prstGeom prst="roundRect">
            <a:avLst>
              <a:gd name="adj" fmla="val 587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6"/>
          <p:cNvSpPr txBox="1">
            <a:spLocks noGrp="1"/>
          </p:cNvSpPr>
          <p:nvPr>
            <p:ph type="title"/>
          </p:nvPr>
        </p:nvSpPr>
        <p:spPr>
          <a:xfrm>
            <a:off x="609599" y="762000"/>
            <a:ext cx="6161501" cy="6198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20568B"/>
              </a:buClr>
              <a:buSzPts val="3200"/>
              <a:buFont typeface="Source Sans 3"/>
              <a:buNone/>
            </a:pPr>
            <a:r>
              <a:rPr lang="en-US" sz="3200" b="1" i="0">
                <a:solidFill>
                  <a:srgbClr val="20568B"/>
                </a:solidFill>
                <a:latin typeface="Source Sans 3"/>
                <a:ea typeface="Source Sans 3"/>
                <a:cs typeface="Source Sans 3"/>
                <a:sym typeface="Source Sans 3"/>
              </a:rPr>
              <a:t>Before</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we begin: ASL and captions </a:t>
            </a:r>
            <a:endParaRPr sz="3200">
              <a:solidFill>
                <a:srgbClr val="000000"/>
              </a:solidFill>
            </a:endParaRPr>
          </a:p>
        </p:txBody>
      </p:sp>
      <p:pic>
        <p:nvPicPr>
          <p:cNvPr id="73" name="Google Shape;73;p6" descr="Screenshot of a Zoom Workplace webinar window highlighting accessibility features: callout 1 points to the 'Hide/Show captions' button, callout 2 points to the 'More' options button on the toolbar, and callout 3 highlights the main video window displaying presenter initials."/>
          <p:cNvPicPr preferRelativeResize="0"/>
          <p:nvPr/>
        </p:nvPicPr>
        <p:blipFill rotWithShape="1">
          <a:blip r:embed="rId3">
            <a:alphaModFix/>
          </a:blip>
          <a:srcRect r="30041"/>
          <a:stretch/>
        </p:blipFill>
        <p:spPr>
          <a:xfrm>
            <a:off x="371600" y="1381800"/>
            <a:ext cx="5049301" cy="4028400"/>
          </a:xfrm>
          <a:prstGeom prst="rect">
            <a:avLst/>
          </a:prstGeom>
          <a:noFill/>
          <a:ln w="9525" cap="flat" cmpd="sng">
            <a:solidFill>
              <a:schemeClr val="accent4"/>
            </a:solidFill>
            <a:prstDash val="solid"/>
            <a:round/>
            <a:headEnd type="none" w="sm" len="sm"/>
            <a:tailEnd type="none" w="sm" len="sm"/>
          </a:ln>
        </p:spPr>
      </p:pic>
      <p:sp>
        <p:nvSpPr>
          <p:cNvPr id="80" name="Google Shape;80;p6">
            <a:extLst>
              <a:ext uri="{C183D7F6-B498-43B3-948B-1728B52AA6E4}">
                <adec:decorative xmlns:adec="http://schemas.microsoft.com/office/drawing/2017/decorative" val="1"/>
              </a:ext>
            </a:extLst>
          </p:cNvPr>
          <p:cNvSpPr/>
          <p:nvPr/>
        </p:nvSpPr>
        <p:spPr>
          <a:xfrm>
            <a:off x="6026975" y="3993050"/>
            <a:ext cx="6042900" cy="1247700"/>
          </a:xfrm>
          <a:prstGeom prst="roundRect">
            <a:avLst>
              <a:gd name="adj" fmla="val 587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6">
            <a:extLst>
              <a:ext uri="{C183D7F6-B498-43B3-948B-1728B52AA6E4}">
                <adec:decorative xmlns:adec="http://schemas.microsoft.com/office/drawing/2017/decorative" val="1"/>
              </a:ext>
            </a:extLst>
          </p:cNvPr>
          <p:cNvSpPr/>
          <p:nvPr/>
        </p:nvSpPr>
        <p:spPr>
          <a:xfrm>
            <a:off x="5999875" y="2589301"/>
            <a:ext cx="6042900" cy="1247700"/>
          </a:xfrm>
          <a:prstGeom prst="roundRect">
            <a:avLst>
              <a:gd name="adj" fmla="val 587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2" name="Google Shape;62;p6">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227575" y="2961243"/>
            <a:ext cx="457200" cy="457200"/>
          </a:xfrm>
          <a:prstGeom prst="rect">
            <a:avLst/>
          </a:prstGeom>
          <a:noFill/>
          <a:ln>
            <a:noFill/>
          </a:ln>
        </p:spPr>
      </p:pic>
      <p:sp>
        <p:nvSpPr>
          <p:cNvPr id="66" name="Google Shape;66;p6"/>
          <p:cNvSpPr/>
          <p:nvPr/>
        </p:nvSpPr>
        <p:spPr>
          <a:xfrm>
            <a:off x="6863475" y="1506009"/>
            <a:ext cx="5049300" cy="619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800"/>
              <a:buFont typeface="Source Sans 3"/>
              <a:buNone/>
            </a:pPr>
            <a:r>
              <a:rPr lang="en-US" sz="2000" b="1" i="0" u="none" strike="noStrike" cap="none">
                <a:latin typeface="Source Sans 3"/>
                <a:ea typeface="Source Sans 3"/>
                <a:cs typeface="Source Sans 3"/>
                <a:sym typeface="Source Sans 3"/>
              </a:rPr>
              <a:t>ASL:</a:t>
            </a:r>
            <a:r>
              <a:rPr lang="en-US" sz="2000" b="0" i="0" u="none" strike="noStrike" cap="none">
                <a:latin typeface="Source Sans 3"/>
                <a:ea typeface="Source Sans 3"/>
                <a:cs typeface="Source Sans 3"/>
                <a:sym typeface="Source Sans 3"/>
              </a:rPr>
              <a:t> </a:t>
            </a:r>
            <a:r>
              <a:rPr lang="en-US" sz="2000">
                <a:latin typeface="Source Sans 3"/>
                <a:ea typeface="Source Sans 3"/>
                <a:cs typeface="Source Sans 3"/>
                <a:sym typeface="Source Sans 3"/>
              </a:rPr>
              <a:t>Interpreters are spotlighted on screen for the whole session, so everyone can see them</a:t>
            </a:r>
            <a:endParaRPr sz="2000" b="0" i="0" u="none" strike="noStrike" cap="none">
              <a:latin typeface="Source Sans 3"/>
              <a:ea typeface="Source Sans 3"/>
              <a:cs typeface="Source Sans 3"/>
              <a:sym typeface="Source Sans 3"/>
            </a:endParaRPr>
          </a:p>
        </p:txBody>
      </p:sp>
      <p:sp>
        <p:nvSpPr>
          <p:cNvPr id="63" name="Google Shape;63;p6"/>
          <p:cNvSpPr/>
          <p:nvPr/>
        </p:nvSpPr>
        <p:spPr>
          <a:xfrm>
            <a:off x="6862575" y="2715267"/>
            <a:ext cx="5095500" cy="95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800"/>
              <a:buFont typeface="Source Sans 3"/>
              <a:buNone/>
            </a:pPr>
            <a:r>
              <a:rPr lang="en-US" sz="2000" b="1" i="0" u="none" strike="noStrike" cap="none">
                <a:latin typeface="Source Sans 3"/>
                <a:ea typeface="Source Sans 3"/>
                <a:cs typeface="Source Sans 3"/>
                <a:sym typeface="Source Sans 3"/>
              </a:rPr>
              <a:t>Captions:</a:t>
            </a:r>
            <a:r>
              <a:rPr lang="en-US" sz="2000" b="0" i="0" u="none" strike="noStrike" cap="none">
                <a:latin typeface="Source Sans 3"/>
                <a:ea typeface="Source Sans 3"/>
                <a:cs typeface="Source Sans 3"/>
                <a:sym typeface="Source Sans 3"/>
              </a:rPr>
              <a:t> </a:t>
            </a:r>
            <a:r>
              <a:rPr lang="en-US" sz="2000">
                <a:latin typeface="Source Sans 3"/>
                <a:ea typeface="Source Sans 3"/>
                <a:cs typeface="Source Sans 3"/>
                <a:sym typeface="Source Sans 3"/>
              </a:rPr>
              <a:t>A professional CART captioner provides real-time captions throughout the session. They appear at the bottom.</a:t>
            </a:r>
            <a:endParaRPr sz="2000">
              <a:latin typeface="Source Sans 3"/>
              <a:ea typeface="Source Sans 3"/>
              <a:cs typeface="Source Sans 3"/>
              <a:sym typeface="Source Sans 3"/>
            </a:endParaRPr>
          </a:p>
        </p:txBody>
      </p:sp>
      <p:sp>
        <p:nvSpPr>
          <p:cNvPr id="81" name="Google Shape;81;p6"/>
          <p:cNvSpPr txBox="1"/>
          <p:nvPr/>
        </p:nvSpPr>
        <p:spPr>
          <a:xfrm>
            <a:off x="6873401" y="4081382"/>
            <a:ext cx="49923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latin typeface="Source Sans 3"/>
                <a:ea typeface="Source Sans 3"/>
                <a:cs typeface="Source Sans 3"/>
                <a:sym typeface="Source Sans 3"/>
              </a:rPr>
              <a:t>Prefer your browser? </a:t>
            </a:r>
            <a:r>
              <a:rPr lang="en-US" sz="2000">
                <a:latin typeface="Source Sans 3"/>
                <a:ea typeface="Source Sans 3"/>
                <a:cs typeface="Source Sans 3"/>
                <a:sym typeface="Source Sans 3"/>
              </a:rPr>
              <a:t>You may also access captions by visiting: </a:t>
            </a:r>
            <a:r>
              <a:rPr lang="en-US" sz="2000" u="sng">
                <a:solidFill>
                  <a:srgbClr val="0000FF"/>
                </a:solidFill>
                <a:latin typeface="Source Sans 3"/>
                <a:ea typeface="Source Sans 3"/>
                <a:cs typeface="Source Sans 3"/>
                <a:sym typeface="Source Sans 3"/>
                <a:hlinkClick r:id="rId5">
                  <a:extLst>
                    <a:ext uri="{A12FA001-AC4F-418D-AE19-62706E023703}">
                      <ahyp:hlinkClr xmlns:ahyp="http://schemas.microsoft.com/office/drawing/2018/hyperlinkcolor" val="tx"/>
                    </a:ext>
                  </a:extLst>
                </a:hlinkClick>
              </a:rPr>
              <a:t>streamtext.net/player?event=NIH</a:t>
            </a:r>
            <a:endParaRPr/>
          </a:p>
        </p:txBody>
      </p:sp>
      <p:pic>
        <p:nvPicPr>
          <p:cNvPr id="65" name="Google Shape;65;p6">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6228468" y="1599696"/>
            <a:ext cx="457200" cy="457200"/>
          </a:xfrm>
          <a:prstGeom prst="rect">
            <a:avLst/>
          </a:prstGeom>
          <a:noFill/>
          <a:ln>
            <a:noFill/>
          </a:ln>
        </p:spPr>
      </p:pic>
      <p:sp>
        <p:nvSpPr>
          <p:cNvPr id="67" name="Google Shape;67;p6">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8" name="Google Shape;68;p6">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pic>
        <p:nvPicPr>
          <p:cNvPr id="74" name="Google Shape;74;p6">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2846225" y="2399425"/>
            <a:ext cx="2496975" cy="1331200"/>
          </a:xfrm>
          <a:prstGeom prst="rect">
            <a:avLst/>
          </a:prstGeom>
          <a:noFill/>
          <a:ln>
            <a:noFill/>
          </a:ln>
        </p:spPr>
      </p:pic>
      <p:pic>
        <p:nvPicPr>
          <p:cNvPr id="75" name="Google Shape;75;p6">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5201477" y="2180475"/>
            <a:ext cx="825500" cy="1138500"/>
          </a:xfrm>
          <a:prstGeom prst="rect">
            <a:avLst/>
          </a:prstGeom>
          <a:noFill/>
          <a:ln>
            <a:noFill/>
          </a:ln>
        </p:spPr>
      </p:pic>
      <p:pic>
        <p:nvPicPr>
          <p:cNvPr id="76" name="Google Shape;76;p6">
            <a:extLs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391100" y="4467000"/>
            <a:ext cx="4992299" cy="619800"/>
          </a:xfrm>
          <a:prstGeom prst="rect">
            <a:avLst/>
          </a:prstGeom>
          <a:noFill/>
          <a:ln>
            <a:noFill/>
          </a:ln>
        </p:spPr>
      </p:pic>
      <p:pic>
        <p:nvPicPr>
          <p:cNvPr id="77" name="Google Shape;77;p6">
            <a:extLs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5266051" y="3289297"/>
            <a:ext cx="734925" cy="1471125"/>
          </a:xfrm>
          <a:prstGeom prst="rect">
            <a:avLst/>
          </a:prstGeom>
          <a:noFill/>
          <a:ln>
            <a:noFill/>
          </a:ln>
        </p:spPr>
      </p:pic>
      <p:pic>
        <p:nvPicPr>
          <p:cNvPr id="78" name="Google Shape;78;p6">
            <a:extLst>
              <a:ext uri="{C183D7F6-B498-43B3-948B-1728B52AA6E4}">
                <adec:decorative xmlns:adec="http://schemas.microsoft.com/office/drawing/2017/decorative" val="1"/>
              </a:ext>
            </a:extLst>
          </p:cNvPr>
          <p:cNvPicPr preferRelativeResize="0"/>
          <p:nvPr/>
        </p:nvPicPr>
        <p:blipFill>
          <a:blip r:embed="rId11">
            <a:alphaModFix/>
          </a:blip>
          <a:stretch>
            <a:fillRect/>
          </a:stretch>
        </p:blipFill>
        <p:spPr>
          <a:xfrm>
            <a:off x="2635925" y="5114005"/>
            <a:ext cx="683150" cy="355600"/>
          </a:xfrm>
          <a:prstGeom prst="rect">
            <a:avLst/>
          </a:prstGeom>
          <a:noFill/>
          <a:ln>
            <a:noFill/>
          </a:ln>
        </p:spPr>
      </p:pic>
      <p:pic>
        <p:nvPicPr>
          <p:cNvPr id="79" name="Google Shape;79;p6">
            <a:extLst>
              <a:ext uri="{C183D7F6-B498-43B3-948B-1728B52AA6E4}">
                <adec:decorative xmlns:adec="http://schemas.microsoft.com/office/drawing/2017/decorative" val="1"/>
              </a:ext>
            </a:extLst>
          </p:cNvPr>
          <p:cNvPicPr preferRelativeResize="0"/>
          <p:nvPr/>
        </p:nvPicPr>
        <p:blipFill>
          <a:blip r:embed="rId11">
            <a:alphaModFix/>
          </a:blip>
          <a:stretch>
            <a:fillRect/>
          </a:stretch>
        </p:blipFill>
        <p:spPr>
          <a:xfrm>
            <a:off x="4135423" y="5116725"/>
            <a:ext cx="418425" cy="355600"/>
          </a:xfrm>
          <a:prstGeom prst="rect">
            <a:avLst/>
          </a:prstGeom>
          <a:noFill/>
          <a:ln>
            <a:noFill/>
          </a:ln>
        </p:spPr>
      </p:pic>
      <p:pic>
        <p:nvPicPr>
          <p:cNvPr id="82" name="Google Shape;82;p6">
            <a:extLst>
              <a:ext uri="{C183D7F6-B498-43B3-948B-1728B52AA6E4}">
                <adec:decorative xmlns:adec="http://schemas.microsoft.com/office/drawing/2017/decorative" val="1"/>
              </a:ext>
            </a:extLst>
          </p:cNvPr>
          <p:cNvPicPr preferRelativeResize="0"/>
          <p:nvPr/>
        </p:nvPicPr>
        <p:blipFill>
          <a:blip r:embed="rId12">
            <a:alphaModFix/>
          </a:blip>
          <a:stretch>
            <a:fillRect/>
          </a:stretch>
        </p:blipFill>
        <p:spPr>
          <a:xfrm>
            <a:off x="246650" y="5264150"/>
            <a:ext cx="2160105" cy="457200"/>
          </a:xfrm>
          <a:prstGeom prst="rect">
            <a:avLst/>
          </a:prstGeom>
          <a:noFill/>
          <a:ln>
            <a:noFill/>
          </a:ln>
        </p:spPr>
      </p:pic>
      <p:sp>
        <p:nvSpPr>
          <p:cNvPr id="70" name="Google Shape;70;p6"/>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dirty="0">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dirty="0">
              <a:solidFill>
                <a:schemeClr val="dk1"/>
              </a:solidFill>
              <a:latin typeface="Source Sans 3"/>
              <a:ea typeface="Source Sans 3"/>
              <a:cs typeface="Source Sans 3"/>
              <a:sym typeface="Source Sans 3"/>
            </a:endParaRPr>
          </a:p>
        </p:txBody>
      </p:sp>
      <p:pic>
        <p:nvPicPr>
          <p:cNvPr id="83" name="Google Shape;83;p6">
            <a:extLst>
              <a:ext uri="{C183D7F6-B498-43B3-948B-1728B52AA6E4}">
                <adec:decorative xmlns:adec="http://schemas.microsoft.com/office/drawing/2017/decorative" val="1"/>
              </a:ext>
            </a:extLst>
          </p:cNvPr>
          <p:cNvPicPr preferRelativeResize="0"/>
          <p:nvPr/>
        </p:nvPicPr>
        <p:blipFill>
          <a:blip r:embed="rId13">
            <a:alphaModFix/>
          </a:blip>
          <a:stretch>
            <a:fillRect/>
          </a:stretch>
        </p:blipFill>
        <p:spPr>
          <a:xfrm rot="-5553563">
            <a:off x="2354899" y="5057850"/>
            <a:ext cx="406293" cy="537365"/>
          </a:xfrm>
          <a:prstGeom prst="rect">
            <a:avLst/>
          </a:prstGeom>
          <a:noFill/>
          <a:ln>
            <a:noFill/>
          </a:ln>
        </p:spPr>
      </p:pic>
      <p:sp>
        <p:nvSpPr>
          <p:cNvPr id="71" name="Google Shape;71;p6"/>
          <p:cNvSpPr/>
          <p:nvPr/>
        </p:nvSpPr>
        <p:spPr>
          <a:xfrm>
            <a:off x="11074400" y="6070600"/>
            <a:ext cx="508000" cy="5080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3</a:t>
            </a:r>
            <a:endParaRPr sz="2000" b="1" cap="none">
              <a:solidFill>
                <a:srgbClr val="FFFFFF"/>
              </a:solidFill>
              <a:latin typeface="Source Sans 3"/>
              <a:ea typeface="Source Sans 3"/>
              <a:cs typeface="Source Sans 3"/>
              <a:sym typeface="Source Sans 3"/>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88"/>
        <p:cNvGrpSpPr/>
        <p:nvPr/>
      </p:nvGrpSpPr>
      <p:grpSpPr>
        <a:xfrm>
          <a:off x="0" y="0"/>
          <a:ext cx="0" cy="0"/>
          <a:chOff x="0" y="0"/>
          <a:chExt cx="0" cy="0"/>
        </a:xfrm>
      </p:grpSpPr>
      <p:pic>
        <p:nvPicPr>
          <p:cNvPr id="89" name="Google Shape;89;p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679250" y="3224150"/>
            <a:ext cx="5410200" cy="1414900"/>
          </a:xfrm>
          <a:prstGeom prst="rect">
            <a:avLst/>
          </a:prstGeom>
          <a:noFill/>
          <a:ln>
            <a:noFill/>
          </a:ln>
        </p:spPr>
      </p:pic>
      <p:sp>
        <p:nvSpPr>
          <p:cNvPr id="96" name="Google Shape;96;p7"/>
          <p:cNvSpPr txBox="1">
            <a:spLocks noGrp="1"/>
          </p:cNvSpPr>
          <p:nvPr>
            <p:ph type="title"/>
          </p:nvPr>
        </p:nvSpPr>
        <p:spPr>
          <a:xfrm>
            <a:off x="609600" y="1179899"/>
            <a:ext cx="3309900" cy="606900"/>
          </a:xfrm>
          <a:prstGeom prst="rect">
            <a:avLst/>
          </a:prstGeom>
          <a:noFill/>
          <a:ln>
            <a:noFill/>
          </a:ln>
        </p:spPr>
        <p:txBody>
          <a:bodyPr spcFirstLastPara="1" wrap="square" lIns="0" tIns="0" rIns="0" bIns="0" anchor="t" anchorCtr="0">
            <a:normAutofit fontScale="90000"/>
          </a:bodyPr>
          <a:lstStyle/>
          <a:p>
            <a:pPr marL="0" lvl="0" indent="0" algn="l" rtl="0">
              <a:lnSpc>
                <a:spcPct val="115000"/>
              </a:lnSpc>
              <a:spcBef>
                <a:spcPts val="0"/>
              </a:spcBef>
              <a:spcAft>
                <a:spcPts val="0"/>
              </a:spcAft>
              <a:buClr>
                <a:srgbClr val="20568B"/>
              </a:buClr>
              <a:buSzPct val="100000"/>
              <a:buFont typeface="Source Sans 3"/>
              <a:buNone/>
            </a:pPr>
            <a:r>
              <a:rPr lang="en-US" sz="4000" b="1" i="0">
                <a:solidFill>
                  <a:srgbClr val="20568B"/>
                </a:solidFill>
                <a:latin typeface="Source Sans 3"/>
                <a:ea typeface="Source Sans 3"/>
                <a:cs typeface="Source Sans 3"/>
                <a:sym typeface="Source Sans 3"/>
              </a:rPr>
              <a:t>Your questions</a:t>
            </a:r>
            <a:endParaRPr sz="4000"/>
          </a:p>
        </p:txBody>
      </p:sp>
      <p:pic>
        <p:nvPicPr>
          <p:cNvPr id="106" name="Google Shape;106;p7" descr="Screenshot of a Zoom Workplace webinar interface showing video placeholders for sample attendee one and sample attendee two, live captions enabled, open Q&amp;A and Chat side panels, and a callout number pointing to the Q&amp;A button on the bottom toolbar.&#10;"/>
          <p:cNvPicPr preferRelativeResize="0"/>
          <p:nvPr/>
        </p:nvPicPr>
        <p:blipFill rotWithShape="1">
          <a:blip r:embed="rId4">
            <a:alphaModFix/>
          </a:blip>
          <a:srcRect l="-110" r="110"/>
          <a:stretch/>
        </p:blipFill>
        <p:spPr>
          <a:xfrm>
            <a:off x="288628" y="2005400"/>
            <a:ext cx="6100025" cy="3404799"/>
          </a:xfrm>
          <a:prstGeom prst="rect">
            <a:avLst/>
          </a:prstGeom>
          <a:noFill/>
          <a:ln>
            <a:noFill/>
          </a:ln>
        </p:spPr>
      </p:pic>
      <p:sp>
        <p:nvSpPr>
          <p:cNvPr id="97" name="Google Shape;97;p7">
            <a:extLst>
              <a:ext uri="{C183D7F6-B498-43B3-948B-1728B52AA6E4}">
                <adec:decorative xmlns:adec="http://schemas.microsoft.com/office/drawing/2017/decorative" val="1"/>
              </a:ext>
            </a:extLst>
          </p:cNvPr>
          <p:cNvSpPr/>
          <p:nvPr/>
        </p:nvSpPr>
        <p:spPr>
          <a:xfrm>
            <a:off x="0" y="5778500"/>
            <a:ext cx="12192000" cy="10794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8" name="Google Shape;98;p7">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102" name="Google Shape;102;p7">
            <a:extLst>
              <a:ext uri="{C183D7F6-B498-43B3-948B-1728B52AA6E4}">
                <adec:decorative xmlns:adec="http://schemas.microsoft.com/office/drawing/2017/decorative" val="1"/>
              </a:ext>
            </a:extLst>
          </p:cNvPr>
          <p:cNvSpPr/>
          <p:nvPr/>
        </p:nvSpPr>
        <p:spPr>
          <a:xfrm>
            <a:off x="6679247" y="2005403"/>
            <a:ext cx="5410200" cy="763500"/>
          </a:xfrm>
          <a:prstGeom prst="roundRect">
            <a:avLst>
              <a:gd name="adj" fmla="val 587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7"/>
          <p:cNvSpPr/>
          <p:nvPr/>
        </p:nvSpPr>
        <p:spPr>
          <a:xfrm>
            <a:off x="7415187" y="2210923"/>
            <a:ext cx="4385400" cy="430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800"/>
              <a:buFont typeface="Source Sans 3"/>
              <a:buNone/>
            </a:pPr>
            <a:r>
              <a:rPr lang="en-US" sz="2000" b="1">
                <a:latin typeface="Source Sans 3"/>
                <a:ea typeface="Source Sans 3"/>
                <a:cs typeface="Source Sans 3"/>
                <a:sym typeface="Source Sans 3"/>
              </a:rPr>
              <a:t>Questions? - </a:t>
            </a:r>
            <a:r>
              <a:rPr lang="en-US" sz="2000">
                <a:latin typeface="Source Sans 3"/>
                <a:ea typeface="Source Sans 3"/>
                <a:cs typeface="Source Sans 3"/>
                <a:sym typeface="Source Sans 3"/>
              </a:rPr>
              <a:t>Type it in the question box. </a:t>
            </a:r>
            <a:br>
              <a:rPr lang="en-US" sz="2000">
                <a:latin typeface="Source Sans 3"/>
                <a:ea typeface="Source Sans 3"/>
                <a:cs typeface="Source Sans 3"/>
                <a:sym typeface="Source Sans 3"/>
              </a:rPr>
            </a:br>
            <a:br>
              <a:rPr lang="en-US" sz="2000">
                <a:latin typeface="Source Sans 3"/>
                <a:ea typeface="Source Sans 3"/>
                <a:cs typeface="Source Sans 3"/>
                <a:sym typeface="Source Sans 3"/>
              </a:rPr>
            </a:br>
            <a:endParaRPr sz="2000">
              <a:latin typeface="Source Sans 3"/>
              <a:ea typeface="Source Sans 3"/>
              <a:cs typeface="Source Sans 3"/>
              <a:sym typeface="Source Sans 3"/>
            </a:endParaRPr>
          </a:p>
          <a:p>
            <a:pPr marL="0" marR="0" lvl="0" indent="0" algn="l" rtl="0">
              <a:lnSpc>
                <a:spcPct val="100000"/>
              </a:lnSpc>
              <a:spcBef>
                <a:spcPts val="0"/>
              </a:spcBef>
              <a:spcAft>
                <a:spcPts val="0"/>
              </a:spcAft>
              <a:buClr>
                <a:srgbClr val="595959"/>
              </a:buClr>
              <a:buSzPts val="1800"/>
              <a:buFont typeface="Source Sans 3"/>
              <a:buNone/>
            </a:pPr>
            <a:endParaRPr sz="2000">
              <a:solidFill>
                <a:srgbClr val="595959"/>
              </a:solidFill>
              <a:latin typeface="Source Sans 3"/>
              <a:ea typeface="Source Sans 3"/>
              <a:cs typeface="Source Sans 3"/>
              <a:sym typeface="Source Sans 3"/>
            </a:endParaRPr>
          </a:p>
        </p:txBody>
      </p:sp>
      <p:pic>
        <p:nvPicPr>
          <p:cNvPr id="104" name="Google Shape;104;p7">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6853841" y="2173030"/>
            <a:ext cx="457200" cy="457200"/>
          </a:xfrm>
          <a:prstGeom prst="rect">
            <a:avLst/>
          </a:prstGeom>
          <a:noFill/>
          <a:ln>
            <a:noFill/>
          </a:ln>
        </p:spPr>
      </p:pic>
      <p:pic>
        <p:nvPicPr>
          <p:cNvPr id="107" name="Google Shape;107;p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4526575" y="2461000"/>
            <a:ext cx="1862075" cy="1414900"/>
          </a:xfrm>
          <a:prstGeom prst="rect">
            <a:avLst/>
          </a:prstGeom>
          <a:noFill/>
          <a:ln>
            <a:noFill/>
          </a:ln>
        </p:spPr>
      </p:pic>
      <p:pic>
        <p:nvPicPr>
          <p:cNvPr id="108" name="Google Shape;108;p7">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1844039" y="5065529"/>
            <a:ext cx="508000" cy="430389"/>
          </a:xfrm>
          <a:prstGeom prst="rect">
            <a:avLst/>
          </a:prstGeom>
          <a:noFill/>
          <a:ln>
            <a:noFill/>
          </a:ln>
        </p:spPr>
      </p:pic>
      <p:pic>
        <p:nvPicPr>
          <p:cNvPr id="109" name="Google Shape;109;p7" descr="To find the questions box, you can Click the Q and A option in the Toolbar"/>
          <p:cNvPicPr preferRelativeResize="0"/>
          <p:nvPr/>
        </p:nvPicPr>
        <p:blipFill>
          <a:blip r:embed="rId7">
            <a:alphaModFix/>
          </a:blip>
          <a:stretch>
            <a:fillRect/>
          </a:stretch>
        </p:blipFill>
        <p:spPr>
          <a:xfrm>
            <a:off x="116619" y="4495155"/>
            <a:ext cx="2131521" cy="763625"/>
          </a:xfrm>
          <a:prstGeom prst="rect">
            <a:avLst/>
          </a:prstGeom>
          <a:noFill/>
          <a:ln>
            <a:noFill/>
          </a:ln>
        </p:spPr>
      </p:pic>
      <p:sp>
        <p:nvSpPr>
          <p:cNvPr id="110" name="Google Shape;110;p7">
            <a:extLst>
              <a:ext uri="{C183D7F6-B498-43B3-948B-1728B52AA6E4}">
                <adec:decorative xmlns:adec="http://schemas.microsoft.com/office/drawing/2017/decorative" val="1"/>
              </a:ext>
            </a:extLst>
          </p:cNvPr>
          <p:cNvSpPr/>
          <p:nvPr/>
        </p:nvSpPr>
        <p:spPr>
          <a:xfrm>
            <a:off x="6726575" y="3223600"/>
            <a:ext cx="5316300" cy="1416000"/>
          </a:xfrm>
          <a:prstGeom prst="roundRect">
            <a:avLst>
              <a:gd name="adj" fmla="val 587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1" name="Google Shape;111;p7">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rot="5399831">
            <a:off x="6254730" y="2673434"/>
            <a:ext cx="406293" cy="537365"/>
          </a:xfrm>
          <a:prstGeom prst="rect">
            <a:avLst/>
          </a:prstGeom>
          <a:noFill/>
          <a:ln>
            <a:noFill/>
          </a:ln>
        </p:spPr>
      </p:pic>
      <p:sp>
        <p:nvSpPr>
          <p:cNvPr id="112" name="Google Shape;112;p7"/>
          <p:cNvSpPr txBox="1"/>
          <p:nvPr/>
        </p:nvSpPr>
        <p:spPr>
          <a:xfrm>
            <a:off x="6855200" y="3377500"/>
            <a:ext cx="50583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latin typeface="Source Sans 3"/>
                <a:ea typeface="Source Sans 3"/>
                <a:cs typeface="Source Sans 3"/>
                <a:sym typeface="Source Sans 3"/>
              </a:rPr>
              <a:t>No answer today? </a:t>
            </a:r>
            <a:r>
              <a:rPr lang="en-US" sz="2000">
                <a:latin typeface="Source Sans 3"/>
                <a:ea typeface="Source Sans 3"/>
                <a:cs typeface="Source Sans 3"/>
                <a:sym typeface="Source Sans 3"/>
              </a:rPr>
              <a:t>Questions we cannot get to today will be answered and posted publicly to the challenge Q&amp;A.</a:t>
            </a:r>
            <a:endParaRPr/>
          </a:p>
        </p:txBody>
      </p:sp>
      <p:sp>
        <p:nvSpPr>
          <p:cNvPr id="100" name="Google Shape;100;p7">
            <a:extLst>
              <a:ext uri="{C183D7F6-B498-43B3-948B-1728B52AA6E4}">
                <adec:decorative xmlns:adec="http://schemas.microsoft.com/office/drawing/2017/decorative" val="1"/>
              </a:ext>
            </a:extLst>
          </p:cNvPr>
          <p:cNvSpPr/>
          <p:nvPr/>
        </p:nvSpPr>
        <p:spPr>
          <a:xfrm>
            <a:off x="609600" y="6159500"/>
            <a:ext cx="10538700" cy="355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101" name="Google Shape;101;p7">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4</a:t>
            </a:r>
            <a:endParaRPr sz="2000" b="1" cap="none">
              <a:solidFill>
                <a:srgbClr val="FFFFFF"/>
              </a:solidFill>
              <a:latin typeface="Source Sans 3"/>
              <a:ea typeface="Source Sans 3"/>
              <a:cs typeface="Source Sans 3"/>
              <a:sym typeface="Source Sans 3"/>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117"/>
        <p:cNvGrpSpPr/>
        <p:nvPr/>
      </p:nvGrpSpPr>
      <p:grpSpPr>
        <a:xfrm>
          <a:off x="0" y="0"/>
          <a:ext cx="0" cy="0"/>
          <a:chOff x="0" y="0"/>
          <a:chExt cx="0" cy="0"/>
        </a:xfrm>
      </p:grpSpPr>
      <p:sp>
        <p:nvSpPr>
          <p:cNvPr id="118" name="Google Shape;118;p8"/>
          <p:cNvSpPr txBox="1">
            <a:spLocks noGrp="1"/>
          </p:cNvSpPr>
          <p:nvPr>
            <p:ph type="title"/>
          </p:nvPr>
        </p:nvSpPr>
        <p:spPr>
          <a:xfrm>
            <a:off x="609600" y="762000"/>
            <a:ext cx="3558000" cy="5079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ts val="3200"/>
              <a:buFont typeface="Source Sans 3"/>
              <a:buNone/>
            </a:pPr>
            <a:r>
              <a:rPr lang="en-US" sz="3200" b="1" i="0">
                <a:solidFill>
                  <a:srgbClr val="20568B"/>
                </a:solidFill>
                <a:latin typeface="Source Sans 3"/>
                <a:ea typeface="Source Sans 3"/>
                <a:cs typeface="Source Sans 3"/>
                <a:sym typeface="Source Sans 3"/>
              </a:rPr>
              <a:t>Today's</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presenters</a:t>
            </a:r>
            <a:endParaRPr sz="3200">
              <a:solidFill>
                <a:srgbClr val="000000"/>
              </a:solidFill>
            </a:endParaRPr>
          </a:p>
        </p:txBody>
      </p:sp>
      <p:pic>
        <p:nvPicPr>
          <p:cNvPr id="130" name="Google Shape;130;p8" descr="Photo of Adam Politis"/>
          <p:cNvPicPr preferRelativeResize="0"/>
          <p:nvPr/>
        </p:nvPicPr>
        <p:blipFill>
          <a:blip r:embed="rId3">
            <a:alphaModFix/>
          </a:blip>
          <a:stretch>
            <a:fillRect/>
          </a:stretch>
        </p:blipFill>
        <p:spPr>
          <a:xfrm>
            <a:off x="1360675" y="1596779"/>
            <a:ext cx="1886099" cy="1959777"/>
          </a:xfrm>
          <a:prstGeom prst="rect">
            <a:avLst/>
          </a:prstGeom>
          <a:noFill/>
          <a:ln>
            <a:noFill/>
          </a:ln>
        </p:spPr>
      </p:pic>
      <p:sp>
        <p:nvSpPr>
          <p:cNvPr id="119" name="Google Shape;119;p8"/>
          <p:cNvSpPr/>
          <p:nvPr/>
        </p:nvSpPr>
        <p:spPr>
          <a:xfrm>
            <a:off x="524724" y="3733735"/>
            <a:ext cx="3558000" cy="360600"/>
          </a:xfrm>
          <a:prstGeom prst="rect">
            <a:avLst/>
          </a:prstGeom>
          <a:noFill/>
          <a:ln>
            <a:noFill/>
          </a:ln>
        </p:spPr>
        <p:txBody>
          <a:bodyPr spcFirstLastPara="1" wrap="square" lIns="0" tIns="0" rIns="0" bIns="0" anchor="t" anchorCtr="0">
            <a:noAutofit/>
          </a:bodyPr>
          <a:lstStyle/>
          <a:p>
            <a:pPr marL="0" marR="0" lvl="0" indent="0" algn="ctr" rtl="0">
              <a:lnSpc>
                <a:spcPct val="115000"/>
              </a:lnSpc>
              <a:spcBef>
                <a:spcPts val="0"/>
              </a:spcBef>
              <a:spcAft>
                <a:spcPts val="0"/>
              </a:spcAft>
              <a:buClr>
                <a:srgbClr val="20568B"/>
              </a:buClr>
              <a:buSzPts val="2200"/>
              <a:buFont typeface="Source Sans 3"/>
              <a:buNone/>
            </a:pPr>
            <a:r>
              <a:rPr lang="en-US" sz="2200" b="1" i="0" u="none" strike="noStrike" cap="none">
                <a:solidFill>
                  <a:srgbClr val="20568B"/>
                </a:solidFill>
                <a:latin typeface="Source Sans 3"/>
                <a:ea typeface="Source Sans 3"/>
                <a:cs typeface="Source Sans 3"/>
                <a:sym typeface="Source Sans 3"/>
              </a:rPr>
              <a:t>Adam Politis</a:t>
            </a:r>
            <a:endParaRPr sz="2200" b="0" i="0" u="none" strike="noStrike" cap="none">
              <a:solidFill>
                <a:schemeClr val="dk1"/>
              </a:solidFill>
              <a:latin typeface="Source Sans 3"/>
              <a:ea typeface="Source Sans 3"/>
              <a:cs typeface="Source Sans 3"/>
              <a:sym typeface="Source Sans 3"/>
            </a:endParaRPr>
          </a:p>
        </p:txBody>
      </p:sp>
      <p:sp>
        <p:nvSpPr>
          <p:cNvPr id="120" name="Google Shape;120;p8" descr="Adam Politis, Director, Disability Health Research Program, NIH Office of the Director"/>
          <p:cNvSpPr/>
          <p:nvPr/>
        </p:nvSpPr>
        <p:spPr>
          <a:xfrm>
            <a:off x="524724" y="4157853"/>
            <a:ext cx="3558000" cy="696000"/>
          </a:xfrm>
          <a:prstGeom prst="rect">
            <a:avLst/>
          </a:prstGeom>
          <a:noFill/>
          <a:ln>
            <a:noFill/>
          </a:ln>
        </p:spPr>
        <p:txBody>
          <a:bodyPr spcFirstLastPara="1" wrap="square" lIns="0" tIns="0" rIns="0" bIns="0" anchor="t" anchorCtr="0">
            <a:noAutofit/>
          </a:bodyPr>
          <a:lstStyle/>
          <a:p>
            <a:pPr marL="0" marR="0" lvl="0" indent="0" algn="ctr"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Director, </a:t>
            </a:r>
            <a:r>
              <a:rPr lang="en-US" sz="2000" b="0" i="0" u="none" strike="noStrike" cap="none">
                <a:latin typeface="Source Sans 3"/>
                <a:ea typeface="Source Sans 3"/>
                <a:cs typeface="Source Sans 3"/>
                <a:sym typeface="Source Sans 3"/>
              </a:rPr>
              <a:t>Disability Health Research Program, NIH Office of the Director</a:t>
            </a:r>
            <a:endParaRPr sz="2000" b="0" i="0" u="none" strike="noStrike" cap="none">
              <a:latin typeface="Source Sans 3"/>
              <a:ea typeface="Source Sans 3"/>
              <a:cs typeface="Source Sans 3"/>
              <a:sym typeface="Source Sans 3"/>
            </a:endParaRPr>
          </a:p>
        </p:txBody>
      </p:sp>
      <p:pic>
        <p:nvPicPr>
          <p:cNvPr id="131" name="Google Shape;131;p8" descr="Picture of Dr. Rachelle Brick"/>
          <p:cNvPicPr preferRelativeResize="0"/>
          <p:nvPr/>
        </p:nvPicPr>
        <p:blipFill rotWithShape="1">
          <a:blip r:embed="rId4">
            <a:alphaModFix/>
          </a:blip>
          <a:srcRect l="26233" t="9622" r="22440" b="23698"/>
          <a:stretch/>
        </p:blipFill>
        <p:spPr>
          <a:xfrm>
            <a:off x="5152950" y="1603283"/>
            <a:ext cx="1886100" cy="1959777"/>
          </a:xfrm>
          <a:prstGeom prst="rect">
            <a:avLst/>
          </a:prstGeom>
          <a:noFill/>
          <a:ln>
            <a:noFill/>
          </a:ln>
        </p:spPr>
      </p:pic>
      <p:sp>
        <p:nvSpPr>
          <p:cNvPr id="121" name="Google Shape;121;p8"/>
          <p:cNvSpPr/>
          <p:nvPr/>
        </p:nvSpPr>
        <p:spPr>
          <a:xfrm>
            <a:off x="4266949" y="3733729"/>
            <a:ext cx="3558000" cy="360600"/>
          </a:xfrm>
          <a:prstGeom prst="rect">
            <a:avLst/>
          </a:prstGeom>
          <a:noFill/>
          <a:ln>
            <a:noFill/>
          </a:ln>
        </p:spPr>
        <p:txBody>
          <a:bodyPr spcFirstLastPara="1" wrap="square" lIns="0" tIns="0" rIns="0" bIns="0" anchor="t" anchorCtr="0">
            <a:noAutofit/>
          </a:bodyPr>
          <a:lstStyle/>
          <a:p>
            <a:pPr marL="0" marR="0" lvl="0" indent="0" algn="ctr" rtl="0">
              <a:lnSpc>
                <a:spcPct val="115000"/>
              </a:lnSpc>
              <a:spcBef>
                <a:spcPts val="0"/>
              </a:spcBef>
              <a:spcAft>
                <a:spcPts val="0"/>
              </a:spcAft>
              <a:buClr>
                <a:srgbClr val="20568B"/>
              </a:buClr>
              <a:buSzPts val="2200"/>
              <a:buFont typeface="Source Sans 3"/>
              <a:buNone/>
            </a:pPr>
            <a:r>
              <a:rPr lang="en-US" sz="2200" b="1">
                <a:solidFill>
                  <a:srgbClr val="20568B"/>
                </a:solidFill>
                <a:latin typeface="Source Sans 3"/>
                <a:ea typeface="Source Sans 3"/>
                <a:cs typeface="Source Sans 3"/>
                <a:sym typeface="Source Sans 3"/>
              </a:rPr>
              <a:t>Dr. </a:t>
            </a:r>
            <a:r>
              <a:rPr lang="en-US" sz="2200" b="1" i="0" u="none" strike="noStrike" cap="none">
                <a:solidFill>
                  <a:srgbClr val="20568B"/>
                </a:solidFill>
                <a:latin typeface="Source Sans 3"/>
                <a:ea typeface="Source Sans 3"/>
                <a:cs typeface="Source Sans 3"/>
                <a:sym typeface="Source Sans 3"/>
              </a:rPr>
              <a:t>Rachelle Brick</a:t>
            </a:r>
            <a:endParaRPr sz="2200" b="0" i="0" u="none" strike="noStrike" cap="none">
              <a:solidFill>
                <a:schemeClr val="dk1"/>
              </a:solidFill>
              <a:latin typeface="Source Sans 3"/>
              <a:ea typeface="Source Sans 3"/>
              <a:cs typeface="Source Sans 3"/>
              <a:sym typeface="Source Sans 3"/>
            </a:endParaRPr>
          </a:p>
        </p:txBody>
      </p:sp>
      <p:sp>
        <p:nvSpPr>
          <p:cNvPr id="122" name="Google Shape;122;p8" descr="Dr. Rachelle Brick, Program Director, Healthcare Delivery Research Program, National Cancer Institute, NIH"/>
          <p:cNvSpPr/>
          <p:nvPr/>
        </p:nvSpPr>
        <p:spPr>
          <a:xfrm>
            <a:off x="4266949" y="4153584"/>
            <a:ext cx="3558000" cy="916800"/>
          </a:xfrm>
          <a:prstGeom prst="rect">
            <a:avLst/>
          </a:prstGeom>
          <a:noFill/>
          <a:ln>
            <a:noFill/>
          </a:ln>
        </p:spPr>
        <p:txBody>
          <a:bodyPr spcFirstLastPara="1" wrap="square" lIns="0" tIns="0" rIns="0" bIns="0" anchor="t" anchorCtr="0">
            <a:noAutofit/>
          </a:bodyPr>
          <a:lstStyle/>
          <a:p>
            <a:pPr marL="0" marR="0" lvl="0" indent="0" algn="ctr" rtl="0">
              <a:lnSpc>
                <a:spcPct val="115000"/>
              </a:lnSpc>
              <a:spcBef>
                <a:spcPts val="0"/>
              </a:spcBef>
              <a:spcAft>
                <a:spcPts val="0"/>
              </a:spcAft>
              <a:buClr>
                <a:srgbClr val="595959"/>
              </a:buClr>
              <a:buSzPts val="1800"/>
              <a:buFont typeface="Source Sans 3"/>
              <a:buNone/>
            </a:pPr>
            <a:r>
              <a:rPr lang="en-US" sz="2000" b="0" i="0" u="none" strike="noStrike" cap="none">
                <a:latin typeface="Source Sans 3"/>
                <a:ea typeface="Source Sans 3"/>
                <a:cs typeface="Source Sans 3"/>
                <a:sym typeface="Source Sans 3"/>
              </a:rPr>
              <a:t>Program Director, Healthcare Delivery Research Program, National Cancer Institute, NIH</a:t>
            </a:r>
            <a:endParaRPr sz="2000" b="0" i="0" u="none" strike="noStrike" cap="none">
              <a:latin typeface="Source Sans 3"/>
              <a:ea typeface="Source Sans 3"/>
              <a:cs typeface="Source Sans 3"/>
              <a:sym typeface="Source Sans 3"/>
            </a:endParaRPr>
          </a:p>
        </p:txBody>
      </p:sp>
      <p:pic>
        <p:nvPicPr>
          <p:cNvPr id="132" name="Google Shape;132;p8" descr="Picture of Candace Spears"/>
          <p:cNvPicPr preferRelativeResize="0"/>
          <p:nvPr/>
        </p:nvPicPr>
        <p:blipFill rotWithShape="1">
          <a:blip r:embed="rId5">
            <a:alphaModFix/>
          </a:blip>
          <a:srcRect r="20000" b="16874"/>
          <a:stretch/>
        </p:blipFill>
        <p:spPr>
          <a:xfrm>
            <a:off x="8866820" y="1596763"/>
            <a:ext cx="1886101" cy="1959776"/>
          </a:xfrm>
          <a:prstGeom prst="rect">
            <a:avLst/>
          </a:prstGeom>
          <a:noFill/>
          <a:ln w="9525" cap="flat" cmpd="sng">
            <a:solidFill>
              <a:schemeClr val="lt1"/>
            </a:solidFill>
            <a:prstDash val="solid"/>
            <a:round/>
            <a:headEnd type="none" w="sm" len="sm"/>
            <a:tailEnd type="none" w="sm" len="sm"/>
          </a:ln>
        </p:spPr>
      </p:pic>
      <p:sp>
        <p:nvSpPr>
          <p:cNvPr id="123" name="Google Shape;123;p8"/>
          <p:cNvSpPr/>
          <p:nvPr/>
        </p:nvSpPr>
        <p:spPr>
          <a:xfrm>
            <a:off x="8026149" y="3733735"/>
            <a:ext cx="3558000" cy="360600"/>
          </a:xfrm>
          <a:prstGeom prst="rect">
            <a:avLst/>
          </a:prstGeom>
          <a:noFill/>
          <a:ln>
            <a:noFill/>
          </a:ln>
        </p:spPr>
        <p:txBody>
          <a:bodyPr spcFirstLastPara="1" wrap="square" lIns="0" tIns="0" rIns="0" bIns="0" anchor="t" anchorCtr="0">
            <a:noAutofit/>
          </a:bodyPr>
          <a:lstStyle/>
          <a:p>
            <a:pPr marL="0" marR="0" lvl="0" indent="0" algn="ctr" rtl="0">
              <a:lnSpc>
                <a:spcPct val="115000"/>
              </a:lnSpc>
              <a:spcBef>
                <a:spcPts val="0"/>
              </a:spcBef>
              <a:spcAft>
                <a:spcPts val="0"/>
              </a:spcAft>
              <a:buClr>
                <a:srgbClr val="20568B"/>
              </a:buClr>
              <a:buSzPts val="2200"/>
              <a:buFont typeface="Source Sans 3"/>
              <a:buNone/>
            </a:pPr>
            <a:r>
              <a:rPr lang="en-US" sz="2200" b="1" i="0" u="none" strike="noStrike" cap="none">
                <a:solidFill>
                  <a:srgbClr val="20568B"/>
                </a:solidFill>
                <a:latin typeface="Source Sans 3"/>
                <a:ea typeface="Source Sans 3"/>
                <a:cs typeface="Source Sans 3"/>
                <a:sym typeface="Source Sans 3"/>
              </a:rPr>
              <a:t>Candace Spears</a:t>
            </a:r>
            <a:endParaRPr sz="2200" b="0" i="0" u="none" strike="noStrike" cap="none">
              <a:solidFill>
                <a:schemeClr val="dk1"/>
              </a:solidFill>
              <a:latin typeface="Source Sans 3"/>
              <a:ea typeface="Source Sans 3"/>
              <a:cs typeface="Source Sans 3"/>
              <a:sym typeface="Source Sans 3"/>
            </a:endParaRPr>
          </a:p>
        </p:txBody>
      </p:sp>
      <p:sp>
        <p:nvSpPr>
          <p:cNvPr id="124" name="Google Shape;124;p8" descr="Candace Spears, Founder and CEO, Floor23 Digital, &#10;Challenge Administrator"/>
          <p:cNvSpPr/>
          <p:nvPr/>
        </p:nvSpPr>
        <p:spPr>
          <a:xfrm>
            <a:off x="8026149" y="4157861"/>
            <a:ext cx="3558000" cy="619800"/>
          </a:xfrm>
          <a:prstGeom prst="rect">
            <a:avLst/>
          </a:prstGeom>
          <a:noFill/>
          <a:ln>
            <a:noFill/>
          </a:ln>
        </p:spPr>
        <p:txBody>
          <a:bodyPr spcFirstLastPara="1" wrap="square" lIns="0" tIns="0" rIns="0" bIns="0" anchor="t" anchorCtr="0">
            <a:noAutofit/>
          </a:bodyPr>
          <a:lstStyle/>
          <a:p>
            <a:pPr marL="0" marR="0" lvl="0" indent="0" algn="ctr" rtl="0">
              <a:lnSpc>
                <a:spcPct val="115000"/>
              </a:lnSpc>
              <a:spcBef>
                <a:spcPts val="0"/>
              </a:spcBef>
              <a:spcAft>
                <a:spcPts val="0"/>
              </a:spcAft>
              <a:buClr>
                <a:srgbClr val="595959"/>
              </a:buClr>
              <a:buSzPts val="1800"/>
              <a:buFont typeface="Source Sans 3"/>
              <a:buNone/>
            </a:pPr>
            <a:r>
              <a:rPr lang="en-US" sz="2000" b="0" i="0" u="none" strike="noStrike" cap="none">
                <a:latin typeface="Source Sans 3"/>
                <a:ea typeface="Source Sans 3"/>
                <a:cs typeface="Source Sans 3"/>
                <a:sym typeface="Source Sans 3"/>
              </a:rPr>
              <a:t>Founder and CEO, Floor23 Digital,  Challenge Administrator</a:t>
            </a:r>
            <a:endParaRPr sz="2000" b="0" i="0" u="none" strike="noStrike" cap="none">
              <a:latin typeface="Source Sans 3"/>
              <a:ea typeface="Source Sans 3"/>
              <a:cs typeface="Source Sans 3"/>
              <a:sym typeface="Source Sans 3"/>
            </a:endParaRPr>
          </a:p>
        </p:txBody>
      </p:sp>
      <p:sp>
        <p:nvSpPr>
          <p:cNvPr id="125" name="Google Shape;125;p8">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6" name="Google Shape;126;p8">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128" name="Google Shape;128;p8">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129" name="Google Shape;129;p8">
            <a:extLst>
              <a:ext uri="{C183D7F6-B498-43B3-948B-1728B52AA6E4}">
                <adec:decorative xmlns:adec="http://schemas.microsoft.com/office/drawing/2017/decorative" val="1"/>
              </a:ext>
            </a:extLst>
          </p:cNvPr>
          <p:cNvSpPr/>
          <p:nvPr/>
        </p:nvSpPr>
        <p:spPr>
          <a:xfrm>
            <a:off x="11074400" y="6070600"/>
            <a:ext cx="508000" cy="5080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5</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138"/>
        <p:cNvGrpSpPr/>
        <p:nvPr/>
      </p:nvGrpSpPr>
      <p:grpSpPr>
        <a:xfrm>
          <a:off x="0" y="0"/>
          <a:ext cx="0" cy="0"/>
          <a:chOff x="0" y="0"/>
          <a:chExt cx="0" cy="0"/>
        </a:xfrm>
      </p:grpSpPr>
      <p:sp>
        <p:nvSpPr>
          <p:cNvPr id="139" name="Google Shape;139;p9"/>
          <p:cNvSpPr txBox="1">
            <a:spLocks noGrp="1"/>
          </p:cNvSpPr>
          <p:nvPr>
            <p:ph type="title"/>
          </p:nvPr>
        </p:nvSpPr>
        <p:spPr>
          <a:xfrm>
            <a:off x="609600" y="762000"/>
            <a:ext cx="3977700" cy="4725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rgbClr val="20568B"/>
              </a:buClr>
              <a:buSzPts val="2880"/>
              <a:buFont typeface="Source Sans 3"/>
              <a:buNone/>
            </a:pPr>
            <a:r>
              <a:rPr lang="en-US" b="1" i="0">
                <a:solidFill>
                  <a:srgbClr val="20568B"/>
                </a:solidFill>
                <a:latin typeface="Source Sans 3"/>
                <a:ea typeface="Source Sans 3"/>
                <a:cs typeface="Source Sans 3"/>
                <a:sym typeface="Source Sans 3"/>
              </a:rPr>
              <a:t>Agenda</a:t>
            </a:r>
            <a:endParaRPr/>
          </a:p>
        </p:txBody>
      </p:sp>
      <p:sp>
        <p:nvSpPr>
          <p:cNvPr id="140" name="Google Shape;140;p9">
            <a:extLst>
              <a:ext uri="{C183D7F6-B498-43B3-948B-1728B52AA6E4}">
                <adec:decorative xmlns:adec="http://schemas.microsoft.com/office/drawing/2017/decorative" val="1"/>
              </a:ext>
            </a:extLst>
          </p:cNvPr>
          <p:cNvSpPr/>
          <p:nvPr/>
        </p:nvSpPr>
        <p:spPr>
          <a:xfrm>
            <a:off x="609600" y="1918493"/>
            <a:ext cx="5410200" cy="2886300"/>
          </a:xfrm>
          <a:prstGeom prst="roundRect">
            <a:avLst>
              <a:gd name="adj" fmla="val 2105"/>
            </a:avLst>
          </a:prstGeom>
          <a:solidFill>
            <a:srgbClr val="FFFFFF"/>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1" name="Google Shape;141;p9">
            <a:extLst>
              <a:ext uri="{C183D7F6-B498-43B3-948B-1728B52AA6E4}">
                <adec:decorative xmlns:adec="http://schemas.microsoft.com/office/drawing/2017/decorative" val="1"/>
              </a:ext>
            </a:extLst>
          </p:cNvPr>
          <p:cNvSpPr/>
          <p:nvPr/>
        </p:nvSpPr>
        <p:spPr>
          <a:xfrm>
            <a:off x="0" y="5778500"/>
            <a:ext cx="12192000" cy="10794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9">
            <a:extLst>
              <a:ext uri="{C183D7F6-B498-43B3-948B-1728B52AA6E4}">
                <adec:decorative xmlns:adec="http://schemas.microsoft.com/office/drawing/2017/decorative" val="1"/>
              </a:ext>
            </a:extLst>
          </p:cNvPr>
          <p:cNvSpPr/>
          <p:nvPr/>
        </p:nvSpPr>
        <p:spPr>
          <a:xfrm>
            <a:off x="6172200" y="1918493"/>
            <a:ext cx="5410200" cy="2886300"/>
          </a:xfrm>
          <a:prstGeom prst="roundRect">
            <a:avLst>
              <a:gd name="adj" fmla="val 2105"/>
            </a:avLst>
          </a:prstGeom>
          <a:solidFill>
            <a:srgbClr val="FFFFFF"/>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cxnSp>
        <p:nvCxnSpPr>
          <p:cNvPr id="143" name="Google Shape;143;p9">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144" name="Google Shape;144;p9"/>
          <p:cNvSpPr/>
          <p:nvPr/>
        </p:nvSpPr>
        <p:spPr>
          <a:xfrm>
            <a:off x="914400" y="2156617"/>
            <a:ext cx="4800600" cy="26481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20568B"/>
                </a:solidFill>
                <a:latin typeface="Source Sans 3"/>
                <a:ea typeface="Source Sans 3"/>
                <a:cs typeface="Source Sans 3"/>
                <a:sym typeface="Source Sans 3"/>
              </a:rPr>
              <a:t>1.</a:t>
            </a:r>
            <a:r>
              <a:rPr lang="en-US" sz="2000" b="0">
                <a:latin typeface="Source Sans 3"/>
                <a:ea typeface="Source Sans 3"/>
                <a:cs typeface="Source Sans 3"/>
                <a:sym typeface="Source Sans 3"/>
              </a:rPr>
              <a:t> Why this Challenge</a:t>
            </a:r>
            <a:endParaRPr sz="2000" b="0">
              <a:latin typeface="Source Sans 3"/>
              <a:ea typeface="Source Sans 3"/>
              <a:cs typeface="Source Sans 3"/>
              <a:sym typeface="Source Sans 3"/>
            </a:endParaRPr>
          </a:p>
          <a:p>
            <a:pPr marL="0" lvl="0" indent="0" algn="l" rtl="0">
              <a:spcBef>
                <a:spcPts val="900"/>
              </a:spcBef>
              <a:spcAft>
                <a:spcPts val="0"/>
              </a:spcAft>
              <a:buNone/>
            </a:pPr>
            <a:r>
              <a:rPr lang="en-US" sz="2000" b="1">
                <a:solidFill>
                  <a:srgbClr val="20568B"/>
                </a:solidFill>
                <a:latin typeface="Source Sans 3"/>
                <a:ea typeface="Source Sans 3"/>
                <a:cs typeface="Source Sans 3"/>
                <a:sym typeface="Source Sans 3"/>
              </a:rPr>
              <a:t>2.</a:t>
            </a:r>
            <a:r>
              <a:rPr lang="en-US" sz="2000" b="0">
                <a:latin typeface="Source Sans 3"/>
                <a:ea typeface="Source Sans 3"/>
                <a:cs typeface="Source Sans 3"/>
                <a:sym typeface="Source Sans 3"/>
              </a:rPr>
              <a:t> What NIH is looking for</a:t>
            </a:r>
            <a:endParaRPr sz="2000" b="0">
              <a:latin typeface="Source Sans 3"/>
              <a:ea typeface="Source Sans 3"/>
              <a:cs typeface="Source Sans 3"/>
              <a:sym typeface="Source Sans 3"/>
            </a:endParaRPr>
          </a:p>
          <a:p>
            <a:pPr marL="0" lvl="0" indent="0" algn="l" rtl="0">
              <a:spcBef>
                <a:spcPts val="900"/>
              </a:spcBef>
              <a:spcAft>
                <a:spcPts val="0"/>
              </a:spcAft>
              <a:buNone/>
            </a:pPr>
            <a:r>
              <a:rPr lang="en-US" sz="2000" b="1">
                <a:solidFill>
                  <a:srgbClr val="20568B"/>
                </a:solidFill>
                <a:latin typeface="Source Sans 3"/>
                <a:ea typeface="Source Sans 3"/>
                <a:cs typeface="Source Sans 3"/>
                <a:sym typeface="Source Sans 3"/>
              </a:rPr>
              <a:t>3.</a:t>
            </a:r>
            <a:r>
              <a:rPr lang="en-US" sz="2000" b="0">
                <a:latin typeface="Source Sans 3"/>
                <a:ea typeface="Source Sans 3"/>
                <a:cs typeface="Source Sans 3"/>
                <a:sym typeface="Source Sans 3"/>
              </a:rPr>
              <a:t> Prizes</a:t>
            </a:r>
            <a:endParaRPr sz="2000" b="0">
              <a:latin typeface="Source Sans 3"/>
              <a:ea typeface="Source Sans 3"/>
              <a:cs typeface="Source Sans 3"/>
              <a:sym typeface="Source Sans 3"/>
            </a:endParaRPr>
          </a:p>
          <a:p>
            <a:pPr marL="0" lvl="0" indent="0" algn="l" rtl="0">
              <a:spcBef>
                <a:spcPts val="900"/>
              </a:spcBef>
              <a:spcAft>
                <a:spcPts val="0"/>
              </a:spcAft>
              <a:buNone/>
            </a:pPr>
            <a:r>
              <a:rPr lang="en-US" sz="2000" b="1">
                <a:solidFill>
                  <a:srgbClr val="20568B"/>
                </a:solidFill>
                <a:latin typeface="Source Sans 3"/>
                <a:ea typeface="Source Sans 3"/>
                <a:cs typeface="Source Sans 3"/>
                <a:sym typeface="Source Sans 3"/>
              </a:rPr>
              <a:t>4.</a:t>
            </a:r>
            <a:r>
              <a:rPr lang="en-US" sz="2000" b="0">
                <a:latin typeface="Source Sans 3"/>
                <a:ea typeface="Source Sans 3"/>
                <a:cs typeface="Source Sans 3"/>
                <a:sym typeface="Source Sans 3"/>
              </a:rPr>
              <a:t> Key dates</a:t>
            </a:r>
            <a:endParaRPr sz="2000" b="0">
              <a:latin typeface="Source Sans 3"/>
              <a:ea typeface="Source Sans 3"/>
              <a:cs typeface="Source Sans 3"/>
              <a:sym typeface="Source Sans 3"/>
            </a:endParaRPr>
          </a:p>
          <a:p>
            <a:pPr marL="0" lvl="0" indent="0" algn="l" rtl="0">
              <a:spcBef>
                <a:spcPts val="900"/>
              </a:spcBef>
              <a:spcAft>
                <a:spcPts val="0"/>
              </a:spcAft>
              <a:buNone/>
            </a:pPr>
            <a:r>
              <a:rPr lang="en-US" sz="2000" b="1">
                <a:solidFill>
                  <a:srgbClr val="20568B"/>
                </a:solidFill>
                <a:latin typeface="Source Sans 3"/>
                <a:ea typeface="Source Sans 3"/>
                <a:cs typeface="Source Sans 3"/>
                <a:sym typeface="Source Sans 3"/>
              </a:rPr>
              <a:t>5.</a:t>
            </a:r>
            <a:r>
              <a:rPr lang="en-US" sz="2000" b="0">
                <a:latin typeface="Source Sans 3"/>
                <a:ea typeface="Source Sans 3"/>
                <a:cs typeface="Source Sans 3"/>
                <a:sym typeface="Source Sans 3"/>
              </a:rPr>
              <a:t> Who can participate</a:t>
            </a:r>
            <a:endParaRPr sz="2000" b="0">
              <a:latin typeface="Source Sans 3"/>
              <a:ea typeface="Source Sans 3"/>
              <a:cs typeface="Source Sans 3"/>
              <a:sym typeface="Source Sans 3"/>
            </a:endParaRPr>
          </a:p>
          <a:p>
            <a:pPr marL="0" lvl="0" indent="0" algn="l" rtl="0">
              <a:spcBef>
                <a:spcPts val="900"/>
              </a:spcBef>
              <a:spcAft>
                <a:spcPts val="0"/>
              </a:spcAft>
              <a:buNone/>
            </a:pPr>
            <a:r>
              <a:rPr lang="en-US" sz="2000" b="1">
                <a:solidFill>
                  <a:srgbClr val="20568B"/>
                </a:solidFill>
                <a:latin typeface="Source Sans 3"/>
                <a:ea typeface="Source Sans 3"/>
                <a:cs typeface="Source Sans 3"/>
                <a:sym typeface="Source Sans 3"/>
              </a:rPr>
              <a:t>6.</a:t>
            </a:r>
            <a:r>
              <a:rPr lang="en-US" sz="2000" b="0">
                <a:latin typeface="Source Sans 3"/>
                <a:ea typeface="Source Sans 3"/>
                <a:cs typeface="Source Sans 3"/>
                <a:sym typeface="Source Sans 3"/>
              </a:rPr>
              <a:t> What to submit</a:t>
            </a:r>
            <a:endParaRPr sz="2000" b="0">
              <a:latin typeface="Source Sans 3"/>
              <a:ea typeface="Source Sans 3"/>
              <a:cs typeface="Source Sans 3"/>
              <a:sym typeface="Source Sans 3"/>
            </a:endParaRPr>
          </a:p>
        </p:txBody>
      </p:sp>
      <p:sp>
        <p:nvSpPr>
          <p:cNvPr id="146" name="Google Shape;146;p9"/>
          <p:cNvSpPr txBox="1"/>
          <p:nvPr/>
        </p:nvSpPr>
        <p:spPr>
          <a:xfrm>
            <a:off x="6477000" y="2156612"/>
            <a:ext cx="4800600" cy="1685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2000" b="1">
                <a:solidFill>
                  <a:srgbClr val="20568B"/>
                </a:solidFill>
                <a:latin typeface="Source Sans 3"/>
                <a:ea typeface="Source Sans 3"/>
                <a:cs typeface="Source Sans 3"/>
                <a:sym typeface="Source Sans 3"/>
              </a:rPr>
              <a:t>7.</a:t>
            </a:r>
            <a:r>
              <a:rPr lang="en-US" sz="2000" b="0">
                <a:latin typeface="Source Sans 3"/>
                <a:ea typeface="Source Sans 3"/>
                <a:cs typeface="Source Sans 3"/>
                <a:sym typeface="Source Sans 3"/>
              </a:rPr>
              <a:t> How submissions are evaluated</a:t>
            </a:r>
            <a:endParaRPr sz="2000" b="0">
              <a:latin typeface="Source Sans 3"/>
              <a:ea typeface="Source Sans 3"/>
              <a:cs typeface="Source Sans 3"/>
              <a:sym typeface="Source Sans 3"/>
            </a:endParaRPr>
          </a:p>
          <a:p>
            <a:pPr marL="0" lvl="0" indent="0" algn="l" rtl="0">
              <a:spcBef>
                <a:spcPts val="1500"/>
              </a:spcBef>
              <a:spcAft>
                <a:spcPts val="0"/>
              </a:spcAft>
              <a:buNone/>
            </a:pPr>
            <a:r>
              <a:rPr lang="en-US" sz="2000" b="1">
                <a:solidFill>
                  <a:srgbClr val="20568B"/>
                </a:solidFill>
                <a:latin typeface="Source Sans 3"/>
                <a:ea typeface="Source Sans 3"/>
                <a:cs typeface="Source Sans 3"/>
                <a:sym typeface="Source Sans 3"/>
              </a:rPr>
              <a:t>8.</a:t>
            </a:r>
            <a:r>
              <a:rPr lang="en-US" sz="2000" b="0">
                <a:latin typeface="Source Sans 3"/>
                <a:ea typeface="Source Sans 3"/>
                <a:cs typeface="Source Sans 3"/>
                <a:sym typeface="Source Sans 3"/>
              </a:rPr>
              <a:t> How to enter</a:t>
            </a:r>
            <a:endParaRPr sz="2000" b="0">
              <a:latin typeface="Source Sans 3"/>
              <a:ea typeface="Source Sans 3"/>
              <a:cs typeface="Source Sans 3"/>
              <a:sym typeface="Source Sans 3"/>
            </a:endParaRPr>
          </a:p>
          <a:p>
            <a:pPr marL="0" lvl="0" indent="0" algn="l" rtl="0">
              <a:spcBef>
                <a:spcPts val="1500"/>
              </a:spcBef>
              <a:spcAft>
                <a:spcPts val="0"/>
              </a:spcAft>
              <a:buNone/>
            </a:pPr>
            <a:r>
              <a:rPr lang="en-US" sz="2000" b="1">
                <a:solidFill>
                  <a:srgbClr val="20568B"/>
                </a:solidFill>
                <a:latin typeface="Source Sans 3"/>
                <a:ea typeface="Source Sans 3"/>
                <a:cs typeface="Source Sans 3"/>
                <a:sym typeface="Source Sans 3"/>
              </a:rPr>
              <a:t>9.</a:t>
            </a:r>
            <a:r>
              <a:rPr lang="en-US" sz="2000" b="0">
                <a:latin typeface="Source Sans 3"/>
                <a:ea typeface="Source Sans 3"/>
                <a:cs typeface="Source Sans 3"/>
                <a:sym typeface="Source Sans 3"/>
              </a:rPr>
              <a:t> Support and resources</a:t>
            </a:r>
            <a:endParaRPr sz="2000" b="0">
              <a:latin typeface="Source Sans 3"/>
              <a:ea typeface="Source Sans 3"/>
              <a:cs typeface="Source Sans 3"/>
              <a:sym typeface="Source Sans 3"/>
            </a:endParaRPr>
          </a:p>
          <a:p>
            <a:pPr marL="0" lvl="0" indent="0" algn="l" rtl="0">
              <a:spcBef>
                <a:spcPts val="1500"/>
              </a:spcBef>
              <a:spcAft>
                <a:spcPts val="0"/>
              </a:spcAft>
              <a:buNone/>
            </a:pPr>
            <a:r>
              <a:rPr lang="en-US" sz="2000" b="1">
                <a:solidFill>
                  <a:srgbClr val="20568B"/>
                </a:solidFill>
                <a:latin typeface="Source Sans 3"/>
                <a:ea typeface="Source Sans 3"/>
                <a:cs typeface="Source Sans 3"/>
                <a:sym typeface="Source Sans 3"/>
              </a:rPr>
              <a:t>10.</a:t>
            </a:r>
            <a:r>
              <a:rPr lang="en-US" sz="2000" b="0">
                <a:latin typeface="Source Sans 3"/>
                <a:ea typeface="Source Sans 3"/>
                <a:cs typeface="Source Sans 3"/>
                <a:sym typeface="Source Sans 3"/>
              </a:rPr>
              <a:t> Your questions</a:t>
            </a:r>
            <a:endParaRPr sz="2000" b="0">
              <a:latin typeface="Source Sans 3"/>
              <a:ea typeface="Source Sans 3"/>
              <a:cs typeface="Source Sans 3"/>
              <a:sym typeface="Source Sans 3"/>
            </a:endParaRPr>
          </a:p>
        </p:txBody>
      </p:sp>
      <p:sp>
        <p:nvSpPr>
          <p:cNvPr id="147" name="Google Shape;147;p9">
            <a:extLst>
              <a:ext uri="{C183D7F6-B498-43B3-948B-1728B52AA6E4}">
                <adec:decorative xmlns:adec="http://schemas.microsoft.com/office/drawing/2017/decorative" val="1"/>
              </a:ext>
            </a:extLst>
          </p:cNvPr>
          <p:cNvSpPr/>
          <p:nvPr/>
        </p:nvSpPr>
        <p:spPr>
          <a:xfrm>
            <a:off x="609600" y="6159500"/>
            <a:ext cx="10538700" cy="355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148" name="Google Shape;148;p9">
            <a:extLst>
              <a:ext uri="{C183D7F6-B498-43B3-948B-1728B52AA6E4}">
                <adec:decorative xmlns:adec="http://schemas.microsoft.com/office/drawing/2017/decorative" val="1"/>
              </a:ext>
            </a:extLst>
          </p:cNvPr>
          <p:cNvSpPr/>
          <p:nvPr/>
        </p:nvSpPr>
        <p:spPr>
          <a:xfrm>
            <a:off x="11074400" y="6070600"/>
            <a:ext cx="507900" cy="5079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6</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154"/>
        <p:cNvGrpSpPr/>
        <p:nvPr/>
      </p:nvGrpSpPr>
      <p:grpSpPr>
        <a:xfrm>
          <a:off x="0" y="0"/>
          <a:ext cx="0" cy="0"/>
          <a:chOff x="0" y="0"/>
          <a:chExt cx="0" cy="0"/>
        </a:xfrm>
      </p:grpSpPr>
      <p:sp>
        <p:nvSpPr>
          <p:cNvPr id="155" name="Google Shape;155;p10"/>
          <p:cNvSpPr txBox="1">
            <a:spLocks noGrp="1"/>
          </p:cNvSpPr>
          <p:nvPr>
            <p:ph type="title"/>
          </p:nvPr>
        </p:nvSpPr>
        <p:spPr>
          <a:xfrm>
            <a:off x="609600" y="762000"/>
            <a:ext cx="3424200" cy="619800"/>
          </a:xfrm>
          <a:prstGeom prst="rect">
            <a:avLst/>
          </a:prstGeom>
          <a:noFill/>
          <a:ln>
            <a:noFill/>
          </a:ln>
        </p:spPr>
        <p:txBody>
          <a:bodyPr spcFirstLastPara="1" wrap="square" lIns="0" tIns="0" rIns="0" bIns="0" anchor="t" anchorCtr="0">
            <a:normAutofit/>
          </a:bodyPr>
          <a:lstStyle/>
          <a:p>
            <a:pPr marL="0" lvl="0" indent="0" algn="l" rtl="0">
              <a:lnSpc>
                <a:spcPct val="110000"/>
              </a:lnSpc>
              <a:spcBef>
                <a:spcPts val="0"/>
              </a:spcBef>
              <a:spcAft>
                <a:spcPts val="0"/>
              </a:spcAft>
              <a:buClr>
                <a:srgbClr val="20568B"/>
              </a:buClr>
              <a:buSzPts val="3200"/>
              <a:buFont typeface="Source Sans 3"/>
              <a:buNone/>
            </a:pPr>
            <a:r>
              <a:rPr lang="en-US" sz="3200" b="1" i="0">
                <a:solidFill>
                  <a:srgbClr val="20568B"/>
                </a:solidFill>
                <a:latin typeface="Source Sans 3"/>
                <a:ea typeface="Source Sans 3"/>
                <a:cs typeface="Source Sans 3"/>
                <a:sym typeface="Source Sans 3"/>
              </a:rPr>
              <a:t>Why</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this </a:t>
            </a:r>
            <a:r>
              <a:rPr lang="en-US">
                <a:solidFill>
                  <a:srgbClr val="000000"/>
                </a:solidFill>
              </a:rPr>
              <a:t>c</a:t>
            </a:r>
            <a:r>
              <a:rPr lang="en-US" sz="3200" b="0" i="0">
                <a:solidFill>
                  <a:srgbClr val="000000"/>
                </a:solidFill>
                <a:latin typeface="Source Sans 3"/>
                <a:ea typeface="Source Sans 3"/>
                <a:cs typeface="Source Sans 3"/>
                <a:sym typeface="Source Sans 3"/>
              </a:rPr>
              <a:t>hallenge</a:t>
            </a:r>
            <a:endParaRPr sz="3200">
              <a:solidFill>
                <a:srgbClr val="000000"/>
              </a:solidFill>
            </a:endParaRPr>
          </a:p>
        </p:txBody>
      </p:sp>
      <p:sp>
        <p:nvSpPr>
          <p:cNvPr id="156" name="Google Shape;156;p10"/>
          <p:cNvSpPr/>
          <p:nvPr/>
        </p:nvSpPr>
        <p:spPr>
          <a:xfrm>
            <a:off x="609600" y="2300732"/>
            <a:ext cx="3924300" cy="388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595959"/>
              </a:buClr>
              <a:buSzPts val="2200"/>
              <a:buFont typeface="Source Sans 3"/>
              <a:buNone/>
            </a:pPr>
            <a:r>
              <a:rPr lang="en-US" sz="2200" b="1" i="0" u="none" strike="noStrike" cap="none">
                <a:latin typeface="Source Sans 3"/>
                <a:ea typeface="Source Sans 3"/>
                <a:cs typeface="Source Sans 3"/>
                <a:sym typeface="Source Sans 3"/>
              </a:rPr>
              <a:t>More than</a:t>
            </a:r>
            <a:endParaRPr sz="2200" b="0" i="0" u="none" strike="noStrike" cap="none">
              <a:latin typeface="Source Sans 3"/>
              <a:ea typeface="Source Sans 3"/>
              <a:cs typeface="Source Sans 3"/>
              <a:sym typeface="Source Sans 3"/>
            </a:endParaRPr>
          </a:p>
        </p:txBody>
      </p:sp>
      <p:sp>
        <p:nvSpPr>
          <p:cNvPr id="157" name="Google Shape;157;p10"/>
          <p:cNvSpPr/>
          <p:nvPr/>
        </p:nvSpPr>
        <p:spPr>
          <a:xfrm>
            <a:off x="609600" y="2714738"/>
            <a:ext cx="3924300" cy="482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20568B"/>
              </a:buClr>
              <a:buSzPts val="3600"/>
              <a:buFont typeface="Source Sans 3"/>
              <a:buNone/>
            </a:pPr>
            <a:r>
              <a:rPr lang="en-US" sz="3600" b="1" i="0" u="none" strike="noStrike" cap="none">
                <a:solidFill>
                  <a:srgbClr val="20568B"/>
                </a:solidFill>
                <a:latin typeface="Source Sans 3"/>
                <a:ea typeface="Source Sans 3"/>
                <a:cs typeface="Source Sans 3"/>
                <a:sym typeface="Source Sans 3"/>
              </a:rPr>
              <a:t>1 in 4</a:t>
            </a:r>
            <a:endParaRPr sz="3600" b="0" i="0" u="none" strike="noStrike" cap="none">
              <a:solidFill>
                <a:schemeClr val="dk1"/>
              </a:solidFill>
              <a:latin typeface="Source Sans 3"/>
              <a:ea typeface="Source Sans 3"/>
              <a:cs typeface="Source Sans 3"/>
              <a:sym typeface="Source Sans 3"/>
            </a:endParaRPr>
          </a:p>
        </p:txBody>
      </p:sp>
      <p:sp>
        <p:nvSpPr>
          <p:cNvPr id="158" name="Google Shape;158;p10"/>
          <p:cNvSpPr/>
          <p:nvPr/>
        </p:nvSpPr>
        <p:spPr>
          <a:xfrm>
            <a:off x="609600" y="3222739"/>
            <a:ext cx="3924300" cy="2180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0" i="0" u="none" strike="noStrike" cap="none">
                <a:latin typeface="Source Sans 3"/>
                <a:ea typeface="Source Sans 3"/>
                <a:cs typeface="Source Sans 3"/>
                <a:sym typeface="Source Sans 3"/>
              </a:rPr>
              <a:t>people in the United States has a disability*</a:t>
            </a:r>
            <a:br>
              <a:rPr lang="en-US" sz="2000" b="0" i="0" u="none" strike="noStrike" cap="none">
                <a:latin typeface="Source Sans 3"/>
                <a:ea typeface="Source Sans 3"/>
                <a:cs typeface="Source Sans 3"/>
                <a:sym typeface="Source Sans 3"/>
              </a:rPr>
            </a:br>
            <a:br>
              <a:rPr lang="en-US" sz="1800" b="0" i="0" u="none" strike="noStrike" cap="none">
                <a:latin typeface="Source Sans 3"/>
                <a:ea typeface="Source Sans 3"/>
                <a:cs typeface="Source Sans 3"/>
                <a:sym typeface="Source Sans 3"/>
              </a:rPr>
            </a:br>
            <a:r>
              <a:rPr lang="en-US" sz="1800" b="0" i="0" u="none" strike="noStrike" cap="none">
                <a:latin typeface="Source Sans 3"/>
                <a:ea typeface="Source Sans 3"/>
                <a:cs typeface="Source Sans 3"/>
                <a:sym typeface="Source Sans 3"/>
              </a:rPr>
              <a:t>*</a:t>
            </a:r>
            <a:r>
              <a:rPr lang="en-US" sz="1800" b="1" i="0" u="none" strike="noStrike" cap="none">
                <a:latin typeface="Source Sans 3"/>
                <a:ea typeface="Source Sans 3"/>
                <a:cs typeface="Source Sans 3"/>
                <a:sym typeface="Source Sans 3"/>
              </a:rPr>
              <a:t>Source</a:t>
            </a:r>
            <a:r>
              <a:rPr lang="en-US" sz="1800" b="0" i="0" u="none" strike="noStrike" cap="none">
                <a:latin typeface="Source Sans 3"/>
                <a:ea typeface="Source Sans 3"/>
                <a:cs typeface="Source Sans 3"/>
                <a:sym typeface="Source Sans 3"/>
              </a:rPr>
              <a:t>: Centers for Disease Control and Prevention, July 16, 2024. </a:t>
            </a:r>
            <a:endParaRPr sz="1800" b="0" i="0" u="none" strike="noStrike" cap="none">
              <a:latin typeface="Source Sans 3"/>
              <a:ea typeface="Source Sans 3"/>
              <a:cs typeface="Source Sans 3"/>
              <a:sym typeface="Source Sans 3"/>
            </a:endParaRPr>
          </a:p>
        </p:txBody>
      </p:sp>
      <p:sp>
        <p:nvSpPr>
          <p:cNvPr id="159" name="Google Shape;159;p10">
            <a:extLst>
              <a:ext uri="{C183D7F6-B498-43B3-948B-1728B52AA6E4}">
                <adec:decorative xmlns:adec="http://schemas.microsoft.com/office/drawing/2017/decorative" val="1"/>
              </a:ext>
            </a:extLst>
          </p:cNvPr>
          <p:cNvSpPr/>
          <p:nvPr/>
        </p:nvSpPr>
        <p:spPr>
          <a:xfrm>
            <a:off x="4826000" y="1861162"/>
            <a:ext cx="7074300" cy="3429000"/>
          </a:xfrm>
          <a:prstGeom prst="roundRect">
            <a:avLst>
              <a:gd name="adj" fmla="val 2154"/>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0"/>
          <p:cNvSpPr/>
          <p:nvPr/>
        </p:nvSpPr>
        <p:spPr>
          <a:xfrm>
            <a:off x="5130800" y="2122130"/>
            <a:ext cx="6617700" cy="653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i="0" u="none" strike="noStrike" cap="none">
                <a:latin typeface="Source Sans 3"/>
                <a:ea typeface="Source Sans 3"/>
                <a:cs typeface="Source Sans 3"/>
                <a:sym typeface="Source Sans 3"/>
              </a:rPr>
              <a:t>Yet people with disabilities are often excluded from clinical research without adequate scientific justification:</a:t>
            </a:r>
            <a:endParaRPr sz="2000" b="0" i="0" u="none" strike="noStrike" cap="none">
              <a:latin typeface="Source Sans 3"/>
              <a:ea typeface="Source Sans 3"/>
              <a:cs typeface="Source Sans 3"/>
              <a:sym typeface="Source Sans 3"/>
            </a:endParaRPr>
          </a:p>
        </p:txBody>
      </p:sp>
      <p:sp>
        <p:nvSpPr>
          <p:cNvPr id="161" name="Google Shape;161;p10"/>
          <p:cNvSpPr/>
          <p:nvPr/>
        </p:nvSpPr>
        <p:spPr>
          <a:xfrm>
            <a:off x="5130800" y="3028690"/>
            <a:ext cx="6617700" cy="1170600"/>
          </a:xfrm>
          <a:prstGeom prst="rect">
            <a:avLst/>
          </a:prstGeom>
          <a:noFill/>
          <a:ln>
            <a:noFill/>
          </a:ln>
        </p:spPr>
        <p:txBody>
          <a:bodyPr spcFirstLastPara="1" wrap="square" lIns="0" tIns="0" rIns="0" bIns="0" anchor="t" anchorCtr="0">
            <a:noAutofit/>
          </a:bodyPr>
          <a:lstStyle/>
          <a:p>
            <a:pPr marL="210566" marR="0" lvl="0" indent="-223266" algn="l" rtl="0">
              <a:lnSpc>
                <a:spcPct val="115000"/>
              </a:lnSpc>
              <a:spcBef>
                <a:spcPts val="0"/>
              </a:spcBef>
              <a:spcAft>
                <a:spcPts val="0"/>
              </a:spcAft>
              <a:buSzPts val="2000"/>
              <a:buFont typeface="Source Sans 3"/>
              <a:buChar char="•"/>
            </a:pPr>
            <a:r>
              <a:rPr lang="en-US" sz="2000" b="1">
                <a:latin typeface="Source Sans 3"/>
                <a:ea typeface="Source Sans 3"/>
                <a:cs typeface="Source Sans 3"/>
                <a:sym typeface="Source Sans 3"/>
              </a:rPr>
              <a:t>E</a:t>
            </a:r>
            <a:r>
              <a:rPr lang="en-US" sz="2000" b="1" i="0" u="none" strike="noStrike" cap="none">
                <a:latin typeface="Source Sans 3"/>
                <a:ea typeface="Source Sans 3"/>
                <a:cs typeface="Source Sans 3"/>
                <a:sym typeface="Source Sans 3"/>
              </a:rPr>
              <a:t>xplicitly,</a:t>
            </a:r>
            <a:r>
              <a:rPr lang="en-US" sz="2000" b="0" i="0" u="none" strike="noStrike" cap="none">
                <a:latin typeface="Source Sans 3"/>
                <a:ea typeface="Source Sans 3"/>
                <a:cs typeface="Source Sans 3"/>
                <a:sym typeface="Source Sans 3"/>
              </a:rPr>
              <a:t> </a:t>
            </a:r>
            <a:r>
              <a:rPr lang="en-US" sz="2000">
                <a:latin typeface="Source Sans 3"/>
                <a:ea typeface="Source Sans 3"/>
                <a:cs typeface="Source Sans 3"/>
                <a:sym typeface="Source Sans 3"/>
              </a:rPr>
              <a:t>unnecessarily restrictive eligibility criteria </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1">
                <a:latin typeface="Source Sans 3"/>
                <a:ea typeface="Source Sans 3"/>
                <a:cs typeface="Source Sans 3"/>
                <a:sym typeface="Source Sans 3"/>
              </a:rPr>
              <a:t>I</a:t>
            </a:r>
            <a:r>
              <a:rPr lang="en-US" sz="2000" b="1" i="0" u="none" strike="noStrike" cap="none">
                <a:latin typeface="Source Sans 3"/>
                <a:ea typeface="Source Sans 3"/>
                <a:cs typeface="Source Sans 3"/>
                <a:sym typeface="Source Sans 3"/>
              </a:rPr>
              <a:t>mplicitly,</a:t>
            </a:r>
            <a:r>
              <a:rPr lang="en-US" sz="2000" b="0" i="0" u="none" strike="noStrike" cap="none">
                <a:latin typeface="Source Sans 3"/>
                <a:ea typeface="Source Sans 3"/>
                <a:cs typeface="Source Sans 3"/>
                <a:sym typeface="Source Sans 3"/>
              </a:rPr>
              <a:t> </a:t>
            </a:r>
            <a:r>
              <a:rPr lang="en-US" sz="2000">
                <a:latin typeface="Source Sans 3"/>
                <a:ea typeface="Source Sans 3"/>
                <a:cs typeface="Source Sans 3"/>
                <a:sym typeface="Source Sans 3"/>
              </a:rPr>
              <a:t>inaccessible procedures and incorrect assumptions about capacity to consent </a:t>
            </a:r>
            <a:endParaRPr sz="2000" b="0" i="0" u="none" strike="noStrike" cap="none">
              <a:latin typeface="Source Sans 3"/>
              <a:ea typeface="Source Sans 3"/>
              <a:cs typeface="Source Sans 3"/>
              <a:sym typeface="Source Sans 3"/>
            </a:endParaRPr>
          </a:p>
        </p:txBody>
      </p:sp>
      <p:sp>
        <p:nvSpPr>
          <p:cNvPr id="162" name="Google Shape;162;p10"/>
          <p:cNvSpPr/>
          <p:nvPr/>
        </p:nvSpPr>
        <p:spPr>
          <a:xfrm>
            <a:off x="5130800" y="4300726"/>
            <a:ext cx="6617700" cy="916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Exclusion undermines the generalizability of findings and keeps people with disabilities from the benefits of research. </a:t>
            </a:r>
            <a:endParaRPr sz="2000" b="0" i="0" u="none" strike="noStrike" cap="none">
              <a:latin typeface="Source Sans 3"/>
              <a:ea typeface="Source Sans 3"/>
              <a:cs typeface="Source Sans 3"/>
              <a:sym typeface="Source Sans 3"/>
            </a:endParaRPr>
          </a:p>
        </p:txBody>
      </p:sp>
      <p:sp>
        <p:nvSpPr>
          <p:cNvPr id="163" name="Google Shape;163;p10">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 name="Google Shape;164;p10">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166" name="Google Shape;166;p10">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167" name="Google Shape;167;p10">
            <a:extLst>
              <a:ext uri="{C183D7F6-B498-43B3-948B-1728B52AA6E4}">
                <adec:decorative xmlns:adec="http://schemas.microsoft.com/office/drawing/2017/decorative" val="1"/>
              </a:ext>
            </a:extLst>
          </p:cNvPr>
          <p:cNvSpPr/>
          <p:nvPr/>
        </p:nvSpPr>
        <p:spPr>
          <a:xfrm>
            <a:off x="11074400" y="6070600"/>
            <a:ext cx="508000" cy="5080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7</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173"/>
        <p:cNvGrpSpPr/>
        <p:nvPr/>
      </p:nvGrpSpPr>
      <p:grpSpPr>
        <a:xfrm>
          <a:off x="0" y="0"/>
          <a:ext cx="0" cy="0"/>
          <a:chOff x="0" y="0"/>
          <a:chExt cx="0" cy="0"/>
        </a:xfrm>
      </p:grpSpPr>
      <p:sp>
        <p:nvSpPr>
          <p:cNvPr id="174" name="Google Shape;174;p11"/>
          <p:cNvSpPr txBox="1">
            <a:spLocks noGrp="1"/>
          </p:cNvSpPr>
          <p:nvPr>
            <p:ph type="title"/>
          </p:nvPr>
        </p:nvSpPr>
        <p:spPr>
          <a:xfrm>
            <a:off x="609600" y="762000"/>
            <a:ext cx="11301984" cy="472414"/>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ct val="100000"/>
              <a:buFont typeface="Source Sans 3"/>
              <a:buNone/>
            </a:pPr>
            <a:r>
              <a:rPr lang="en-US" sz="3200" b="1" i="0">
                <a:solidFill>
                  <a:srgbClr val="20568B"/>
                </a:solidFill>
                <a:latin typeface="Source Sans 3"/>
                <a:ea typeface="Source Sans 3"/>
                <a:cs typeface="Source Sans 3"/>
                <a:sym typeface="Source Sans 3"/>
              </a:rPr>
              <a:t>Inclusion</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strengthens research</a:t>
            </a:r>
            <a:endParaRPr sz="3200">
              <a:solidFill>
                <a:srgbClr val="000000"/>
              </a:solidFill>
            </a:endParaRPr>
          </a:p>
        </p:txBody>
      </p:sp>
      <p:sp>
        <p:nvSpPr>
          <p:cNvPr id="175" name="Google Shape;175;p11">
            <a:extLst>
              <a:ext uri="{C183D7F6-B498-43B3-948B-1728B52AA6E4}">
                <adec:decorative xmlns:adec="http://schemas.microsoft.com/office/drawing/2017/decorative" val="1"/>
              </a:ext>
            </a:extLst>
          </p:cNvPr>
          <p:cNvSpPr/>
          <p:nvPr/>
        </p:nvSpPr>
        <p:spPr>
          <a:xfrm>
            <a:off x="609600" y="1386815"/>
            <a:ext cx="3522133" cy="3817144"/>
          </a:xfrm>
          <a:prstGeom prst="roundRect">
            <a:avLst>
              <a:gd name="adj" fmla="val 2163"/>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6" name="Google Shape;176;p1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63600" y="1640815"/>
            <a:ext cx="457200" cy="457200"/>
          </a:xfrm>
          <a:prstGeom prst="rect">
            <a:avLst/>
          </a:prstGeom>
          <a:noFill/>
          <a:ln>
            <a:noFill/>
          </a:ln>
        </p:spPr>
      </p:pic>
      <p:sp>
        <p:nvSpPr>
          <p:cNvPr id="177" name="Google Shape;177;p11"/>
          <p:cNvSpPr/>
          <p:nvPr/>
        </p:nvSpPr>
        <p:spPr>
          <a:xfrm>
            <a:off x="863600" y="2275815"/>
            <a:ext cx="3104557" cy="2699544"/>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a:latin typeface="Source Sans 3"/>
                <a:ea typeface="Source Sans 3"/>
                <a:cs typeface="Source Sans 3"/>
                <a:sym typeface="Source Sans 3"/>
              </a:rPr>
              <a:t>More representative evidence</a:t>
            </a:r>
            <a:endParaRPr sz="2000" b="1">
              <a:latin typeface="Source Sans 3"/>
              <a:ea typeface="Source Sans 3"/>
              <a:cs typeface="Source Sans 3"/>
              <a:sym typeface="Source Sans 3"/>
            </a:endParaRPr>
          </a:p>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People with disabilities experience many of the conditions under study, often at higher rates.</a:t>
            </a:r>
            <a:endParaRPr sz="2000">
              <a:latin typeface="Source Sans 3"/>
              <a:ea typeface="Source Sans 3"/>
              <a:cs typeface="Source Sans 3"/>
              <a:sym typeface="Source Sans 3"/>
            </a:endParaRPr>
          </a:p>
        </p:txBody>
      </p:sp>
      <p:sp>
        <p:nvSpPr>
          <p:cNvPr id="178" name="Google Shape;178;p11">
            <a:extLst>
              <a:ext uri="{C183D7F6-B498-43B3-948B-1728B52AA6E4}">
                <adec:decorative xmlns:adec="http://schemas.microsoft.com/office/drawing/2017/decorative" val="1"/>
              </a:ext>
            </a:extLst>
          </p:cNvPr>
          <p:cNvSpPr/>
          <p:nvPr/>
        </p:nvSpPr>
        <p:spPr>
          <a:xfrm>
            <a:off x="4334933" y="1386815"/>
            <a:ext cx="3522133" cy="3817144"/>
          </a:xfrm>
          <a:prstGeom prst="roundRect">
            <a:avLst>
              <a:gd name="adj" fmla="val 2163"/>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9" name="Google Shape;179;p11">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588933" y="1640815"/>
            <a:ext cx="457200" cy="457200"/>
          </a:xfrm>
          <a:prstGeom prst="rect">
            <a:avLst/>
          </a:prstGeom>
          <a:noFill/>
          <a:ln>
            <a:noFill/>
          </a:ln>
        </p:spPr>
      </p:pic>
      <p:sp>
        <p:nvSpPr>
          <p:cNvPr id="180" name="Google Shape;180;p11"/>
          <p:cNvSpPr/>
          <p:nvPr/>
        </p:nvSpPr>
        <p:spPr>
          <a:xfrm>
            <a:off x="4588933" y="2275815"/>
            <a:ext cx="3104557" cy="2402417"/>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a:latin typeface="Source Sans 3"/>
                <a:ea typeface="Source Sans 3"/>
                <a:cs typeface="Source Sans 3"/>
                <a:sym typeface="Source Sans 3"/>
              </a:rPr>
              <a:t>Real-world safety and efficacy data</a:t>
            </a:r>
            <a:endParaRPr sz="2000" b="1">
              <a:latin typeface="Source Sans 3"/>
              <a:ea typeface="Source Sans 3"/>
              <a:cs typeface="Source Sans 3"/>
              <a:sym typeface="Source Sans 3"/>
            </a:endParaRPr>
          </a:p>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Captured across variation in function, comorbidity, and medication use, before interventions reach clinical practice.</a:t>
            </a:r>
            <a:endParaRPr sz="2000">
              <a:latin typeface="Source Sans 3"/>
              <a:ea typeface="Source Sans 3"/>
              <a:cs typeface="Source Sans 3"/>
              <a:sym typeface="Source Sans 3"/>
            </a:endParaRPr>
          </a:p>
        </p:txBody>
      </p:sp>
      <p:sp>
        <p:nvSpPr>
          <p:cNvPr id="181" name="Google Shape;181;p11">
            <a:extLst>
              <a:ext uri="{C183D7F6-B498-43B3-948B-1728B52AA6E4}">
                <adec:decorative xmlns:adec="http://schemas.microsoft.com/office/drawing/2017/decorative" val="1"/>
              </a:ext>
            </a:extLst>
          </p:cNvPr>
          <p:cNvSpPr/>
          <p:nvPr/>
        </p:nvSpPr>
        <p:spPr>
          <a:xfrm>
            <a:off x="8060267" y="1386815"/>
            <a:ext cx="3522133" cy="3817144"/>
          </a:xfrm>
          <a:prstGeom prst="roundRect">
            <a:avLst>
              <a:gd name="adj" fmla="val 2163"/>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2" name="Google Shape;182;p11">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8314267" y="1640815"/>
            <a:ext cx="457200" cy="457200"/>
          </a:xfrm>
          <a:prstGeom prst="rect">
            <a:avLst/>
          </a:prstGeom>
          <a:noFill/>
          <a:ln>
            <a:noFill/>
          </a:ln>
        </p:spPr>
      </p:pic>
      <p:sp>
        <p:nvSpPr>
          <p:cNvPr id="183" name="Google Shape;183;p11"/>
          <p:cNvSpPr/>
          <p:nvPr/>
        </p:nvSpPr>
        <p:spPr>
          <a:xfrm>
            <a:off x="8314267" y="2275815"/>
            <a:ext cx="3104700" cy="2105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a:latin typeface="Source Sans 3"/>
                <a:ea typeface="Source Sans 3"/>
                <a:cs typeface="Source Sans 3"/>
                <a:sym typeface="Source Sans 3"/>
              </a:rPr>
              <a:t>Better studies for all participants</a:t>
            </a:r>
            <a:endParaRPr sz="2000" b="1">
              <a:latin typeface="Source Sans 3"/>
              <a:ea typeface="Source Sans 3"/>
              <a:cs typeface="Source Sans 3"/>
              <a:sym typeface="Source Sans 3"/>
            </a:endParaRPr>
          </a:p>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Accessibility practices such as plain language consent and flexible procedures tend to improve comprehension, participation, and data quality.</a:t>
            </a:r>
            <a:endParaRPr sz="2000">
              <a:latin typeface="Source Sans 3"/>
              <a:ea typeface="Source Sans 3"/>
              <a:cs typeface="Source Sans 3"/>
              <a:sym typeface="Source Sans 3"/>
            </a:endParaRPr>
          </a:p>
        </p:txBody>
      </p:sp>
      <p:sp>
        <p:nvSpPr>
          <p:cNvPr id="184" name="Google Shape;184;p11">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5" name="Google Shape;185;p11">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187" name="Google Shape;187;p11">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188" name="Google Shape;188;p11">
            <a:extLst>
              <a:ext uri="{C183D7F6-B498-43B3-948B-1728B52AA6E4}">
                <adec:decorative xmlns:adec="http://schemas.microsoft.com/office/drawing/2017/decorative" val="1"/>
              </a:ext>
            </a:extLst>
          </p:cNvPr>
          <p:cNvSpPr/>
          <p:nvPr/>
        </p:nvSpPr>
        <p:spPr>
          <a:xfrm>
            <a:off x="11074400" y="6070600"/>
            <a:ext cx="508000" cy="5080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8</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194"/>
        <p:cNvGrpSpPr/>
        <p:nvPr/>
      </p:nvGrpSpPr>
      <p:grpSpPr>
        <a:xfrm>
          <a:off x="0" y="0"/>
          <a:ext cx="0" cy="0"/>
          <a:chOff x="0" y="0"/>
          <a:chExt cx="0" cy="0"/>
        </a:xfrm>
      </p:grpSpPr>
      <p:sp>
        <p:nvSpPr>
          <p:cNvPr id="195" name="Google Shape;195;p12"/>
          <p:cNvSpPr txBox="1">
            <a:spLocks noGrp="1"/>
          </p:cNvSpPr>
          <p:nvPr>
            <p:ph type="title"/>
          </p:nvPr>
        </p:nvSpPr>
        <p:spPr>
          <a:xfrm>
            <a:off x="609600" y="762000"/>
            <a:ext cx="4003200" cy="5079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ts val="3200"/>
              <a:buFont typeface="Source Sans 3"/>
              <a:buNone/>
            </a:pPr>
            <a:r>
              <a:rPr lang="en-US" sz="3200" b="1" i="0">
                <a:solidFill>
                  <a:srgbClr val="20568B"/>
                </a:solidFill>
                <a:latin typeface="Source Sans 3"/>
                <a:ea typeface="Source Sans 3"/>
                <a:cs typeface="Source Sans 3"/>
                <a:sym typeface="Source Sans 3"/>
              </a:rPr>
              <a:t>NIH's</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commitment</a:t>
            </a:r>
            <a:endParaRPr sz="3200">
              <a:solidFill>
                <a:srgbClr val="000000"/>
              </a:solidFill>
            </a:endParaRPr>
          </a:p>
        </p:txBody>
      </p:sp>
      <p:sp>
        <p:nvSpPr>
          <p:cNvPr id="202" name="Google Shape;202;p12"/>
          <p:cNvSpPr/>
          <p:nvPr/>
        </p:nvSpPr>
        <p:spPr>
          <a:xfrm>
            <a:off x="550796" y="1991443"/>
            <a:ext cx="3810000" cy="2406000"/>
          </a:xfrm>
          <a:prstGeom prst="roundRect">
            <a:avLst>
              <a:gd name="adj" fmla="val 4027"/>
            </a:avLst>
          </a:prstGeom>
          <a:solidFill>
            <a:srgbClr val="FFFFFF"/>
          </a:solidFill>
          <a:ln>
            <a:noFill/>
          </a:ln>
        </p:spPr>
        <p:txBody>
          <a:bodyPr spcFirstLastPara="1" wrap="square" lIns="206275" tIns="180875" rIns="105675" bIns="155475"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950" b="1" i="0" u="none" strike="noStrike" cap="none">
                <a:solidFill>
                  <a:srgbClr val="20568B"/>
                </a:solidFill>
                <a:latin typeface="Source Sans 3"/>
                <a:ea typeface="Source Sans 3"/>
                <a:cs typeface="Source Sans 3"/>
                <a:sym typeface="Source Sans 3"/>
              </a:rPr>
              <a:t>The NIH Strategic Plan for Disability Health Research</a:t>
            </a:r>
            <a:r>
              <a:rPr lang="en-US" sz="1950" b="1">
                <a:solidFill>
                  <a:srgbClr val="20568B"/>
                </a:solidFill>
                <a:latin typeface="Source Sans 3"/>
                <a:ea typeface="Source Sans 3"/>
                <a:cs typeface="Source Sans 3"/>
                <a:sym typeface="Source Sans 3"/>
              </a:rPr>
              <a:t> </a:t>
            </a:r>
            <a:r>
              <a:rPr lang="en-US" sz="1950" b="1" i="0" u="none" strike="noStrike" cap="none">
                <a:solidFill>
                  <a:srgbClr val="20568B"/>
                </a:solidFill>
                <a:latin typeface="Source Sans 3"/>
                <a:ea typeface="Source Sans 3"/>
                <a:cs typeface="Source Sans 3"/>
                <a:sym typeface="Source Sans 3"/>
              </a:rPr>
              <a:t>FY26–FY30 </a:t>
            </a:r>
            <a:r>
              <a:rPr lang="en-US" sz="1950" b="1" i="0" u="none" strike="noStrike" cap="none">
                <a:latin typeface="Source Sans 3"/>
                <a:ea typeface="Source Sans 3"/>
                <a:cs typeface="Source Sans 3"/>
                <a:sym typeface="Source Sans 3"/>
              </a:rPr>
              <a:t>identifies the inclusion of people with disabilities in research as a crosscutting theme.</a:t>
            </a:r>
            <a:endParaRPr sz="1950" b="0" i="0" u="none" strike="noStrike" cap="none">
              <a:latin typeface="Source Sans 3"/>
              <a:ea typeface="Source Sans 3"/>
              <a:cs typeface="Source Sans 3"/>
              <a:sym typeface="Source Sans 3"/>
            </a:endParaRPr>
          </a:p>
        </p:txBody>
      </p:sp>
      <p:sp>
        <p:nvSpPr>
          <p:cNvPr id="203" name="Google Shape;203;p12"/>
          <p:cNvSpPr/>
          <p:nvPr/>
        </p:nvSpPr>
        <p:spPr>
          <a:xfrm>
            <a:off x="4775200" y="1717025"/>
            <a:ext cx="7246800" cy="355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595959"/>
              </a:buClr>
              <a:buSzPts val="1800"/>
              <a:buFont typeface="Source Sans 3"/>
              <a:buNone/>
            </a:pPr>
            <a:r>
              <a:rPr lang="en-US" sz="1950" b="1" i="0" u="none" strike="noStrike" cap="none">
                <a:latin typeface="Source Sans 3"/>
                <a:ea typeface="Source Sans 3"/>
                <a:cs typeface="Source Sans 3"/>
                <a:sym typeface="Source Sans 3"/>
              </a:rPr>
              <a:t>Inclusion involves more than enrollment. Exemplary approaches:</a:t>
            </a:r>
            <a:endParaRPr sz="1950" b="0" i="0" u="none" strike="noStrike" cap="none">
              <a:latin typeface="Source Sans 3"/>
              <a:ea typeface="Source Sans 3"/>
              <a:cs typeface="Source Sans 3"/>
              <a:sym typeface="Source Sans 3"/>
            </a:endParaRPr>
          </a:p>
        </p:txBody>
      </p:sp>
      <p:sp>
        <p:nvSpPr>
          <p:cNvPr id="204" name="Google Shape;204;p12"/>
          <p:cNvSpPr/>
          <p:nvPr/>
        </p:nvSpPr>
        <p:spPr>
          <a:xfrm>
            <a:off x="4819399" y="2226461"/>
            <a:ext cx="7084200" cy="619800"/>
          </a:xfrm>
          <a:prstGeom prst="rect">
            <a:avLst/>
          </a:prstGeom>
          <a:noFill/>
          <a:ln>
            <a:noFill/>
          </a:ln>
        </p:spPr>
        <p:txBody>
          <a:bodyPr spcFirstLastPara="1" wrap="square" lIns="0" tIns="0" rIns="0" bIns="0" anchor="t" anchorCtr="0">
            <a:noAutofit/>
          </a:bodyPr>
          <a:lstStyle/>
          <a:p>
            <a:pPr marL="210566" marR="0" lvl="0" indent="-220091" algn="l" rtl="0">
              <a:lnSpc>
                <a:spcPct val="115000"/>
              </a:lnSpc>
              <a:spcBef>
                <a:spcPts val="0"/>
              </a:spcBef>
              <a:spcAft>
                <a:spcPts val="0"/>
              </a:spcAft>
              <a:buSzPts val="1950"/>
              <a:buFont typeface="Source Sans 3"/>
              <a:buChar char="•"/>
            </a:pPr>
            <a:r>
              <a:rPr lang="en-US" sz="1950">
                <a:latin typeface="Source Sans 3"/>
                <a:ea typeface="Source Sans 3"/>
                <a:cs typeface="Source Sans 3"/>
                <a:sym typeface="Source Sans 3"/>
              </a:rPr>
              <a:t>account for the needs, experiences, and perspectives of people with disabilities at every stage of a study.</a:t>
            </a:r>
            <a:endParaRPr sz="1950" b="0" i="0" u="none" strike="noStrike" cap="none">
              <a:latin typeface="Source Sans 3"/>
              <a:ea typeface="Source Sans 3"/>
              <a:cs typeface="Source Sans 3"/>
              <a:sym typeface="Source Sans 3"/>
            </a:endParaRPr>
          </a:p>
        </p:txBody>
      </p:sp>
      <p:sp>
        <p:nvSpPr>
          <p:cNvPr id="205" name="Google Shape;205;p12"/>
          <p:cNvSpPr/>
          <p:nvPr/>
        </p:nvSpPr>
        <p:spPr>
          <a:xfrm>
            <a:off x="4819408" y="3055718"/>
            <a:ext cx="7084200" cy="619800"/>
          </a:xfrm>
          <a:prstGeom prst="rect">
            <a:avLst/>
          </a:prstGeom>
          <a:noFill/>
          <a:ln>
            <a:noFill/>
          </a:ln>
        </p:spPr>
        <p:txBody>
          <a:bodyPr spcFirstLastPara="1" wrap="square" lIns="0" tIns="0" rIns="0" bIns="0" anchor="t" anchorCtr="0">
            <a:noAutofit/>
          </a:bodyPr>
          <a:lstStyle/>
          <a:p>
            <a:pPr marL="210566" marR="0" lvl="0" indent="-220091" algn="l" rtl="0">
              <a:lnSpc>
                <a:spcPct val="115000"/>
              </a:lnSpc>
              <a:spcBef>
                <a:spcPts val="0"/>
              </a:spcBef>
              <a:spcAft>
                <a:spcPts val="0"/>
              </a:spcAft>
              <a:buSzPts val="1950"/>
              <a:buFont typeface="Source Sans 3"/>
              <a:buChar char="•"/>
            </a:pPr>
            <a:r>
              <a:rPr lang="en-US" sz="1950">
                <a:latin typeface="Source Sans 3"/>
                <a:ea typeface="Source Sans 3"/>
                <a:cs typeface="Source Sans 3"/>
                <a:sym typeface="Source Sans 3"/>
              </a:rPr>
              <a:t>are developed in partnership with people with disabilities, their families, and their care partners </a:t>
            </a:r>
            <a:endParaRPr sz="1950" b="0" i="0" u="none" strike="noStrike" cap="none">
              <a:latin typeface="Source Sans 3"/>
              <a:ea typeface="Source Sans 3"/>
              <a:cs typeface="Source Sans 3"/>
              <a:sym typeface="Source Sans 3"/>
            </a:endParaRPr>
          </a:p>
        </p:txBody>
      </p:sp>
      <p:sp>
        <p:nvSpPr>
          <p:cNvPr id="206" name="Google Shape;206;p12"/>
          <p:cNvSpPr/>
          <p:nvPr/>
        </p:nvSpPr>
        <p:spPr>
          <a:xfrm>
            <a:off x="4819399" y="3862273"/>
            <a:ext cx="7084200" cy="619800"/>
          </a:xfrm>
          <a:prstGeom prst="rect">
            <a:avLst/>
          </a:prstGeom>
          <a:noFill/>
          <a:ln>
            <a:noFill/>
          </a:ln>
        </p:spPr>
        <p:txBody>
          <a:bodyPr spcFirstLastPara="1" wrap="square" lIns="0" tIns="0" rIns="0" bIns="0" anchor="t" anchorCtr="0">
            <a:noAutofit/>
          </a:bodyPr>
          <a:lstStyle/>
          <a:p>
            <a:pPr marL="210566" marR="0" lvl="0" indent="-220091" algn="l" rtl="0">
              <a:lnSpc>
                <a:spcPct val="115000"/>
              </a:lnSpc>
              <a:spcBef>
                <a:spcPts val="0"/>
              </a:spcBef>
              <a:spcAft>
                <a:spcPts val="0"/>
              </a:spcAft>
              <a:buSzPts val="1950"/>
              <a:buFont typeface="Source Sans 3"/>
              <a:buChar char="•"/>
            </a:pPr>
            <a:r>
              <a:rPr lang="en-US" sz="1950">
                <a:latin typeface="Source Sans 3"/>
                <a:ea typeface="Source Sans 3"/>
                <a:cs typeface="Source Sans 3"/>
                <a:sym typeface="Source Sans 3"/>
              </a:rPr>
              <a:t>ensure that people with disabilities can use reasonable accommodations </a:t>
            </a:r>
            <a:endParaRPr sz="1950" b="0" i="0" u="none" strike="noStrike" cap="none">
              <a:latin typeface="Source Sans 3"/>
              <a:ea typeface="Source Sans 3"/>
              <a:cs typeface="Source Sans 3"/>
              <a:sym typeface="Source Sans 3"/>
            </a:endParaRPr>
          </a:p>
        </p:txBody>
      </p:sp>
      <p:cxnSp>
        <p:nvCxnSpPr>
          <p:cNvPr id="207" name="Google Shape;207;p12">
            <a:extLst>
              <a:ext uri="{C183D7F6-B498-43B3-948B-1728B52AA6E4}">
                <adec:decorative xmlns:adec="http://schemas.microsoft.com/office/drawing/2017/decorative" val="1"/>
              </a:ext>
            </a:extLst>
          </p:cNvPr>
          <p:cNvCxnSpPr/>
          <p:nvPr/>
        </p:nvCxnSpPr>
        <p:spPr>
          <a:xfrm>
            <a:off x="469900" y="4900984"/>
            <a:ext cx="3810000" cy="0"/>
          </a:xfrm>
          <a:prstGeom prst="straightConnector1">
            <a:avLst/>
          </a:prstGeom>
          <a:noFill/>
          <a:ln w="12700" cap="flat" cmpd="sng">
            <a:solidFill>
              <a:srgbClr val="20568B"/>
            </a:solidFill>
            <a:prstDash val="solid"/>
            <a:round/>
            <a:headEnd type="none" w="sm" len="sm"/>
            <a:tailEnd type="none" w="sm" len="sm"/>
          </a:ln>
        </p:spPr>
      </p:cxnSp>
      <p:sp>
        <p:nvSpPr>
          <p:cNvPr id="208" name="Google Shape;208;p12"/>
          <p:cNvSpPr/>
          <p:nvPr/>
        </p:nvSpPr>
        <p:spPr>
          <a:xfrm>
            <a:off x="609600" y="4966005"/>
            <a:ext cx="11177100" cy="619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900" b="0" i="0" u="none" strike="noStrike" cap="none">
                <a:latin typeface="Source Sans 3"/>
                <a:ea typeface="Source Sans 3"/>
                <a:cs typeface="Source Sans 3"/>
                <a:sym typeface="Source Sans 3"/>
              </a:rPr>
              <a:t>This Challenge is led by DPCPSI's Disability Health Research Program in partnership with NCI, NICHD, NIDA, NIDCD, NIMHD, NINR, and the NIH Office of Disease Prevention.</a:t>
            </a:r>
            <a:endParaRPr sz="1900" b="0" i="0" u="none" strike="noStrike" cap="none">
              <a:latin typeface="Source Sans 3"/>
              <a:ea typeface="Source Sans 3"/>
              <a:cs typeface="Source Sans 3"/>
              <a:sym typeface="Source Sans 3"/>
            </a:endParaRPr>
          </a:p>
        </p:txBody>
      </p:sp>
      <p:sp>
        <p:nvSpPr>
          <p:cNvPr id="209" name="Google Shape;209;p12">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0" name="Google Shape;210;p12">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212" name="Google Shape;212;p12">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213" name="Google Shape;213;p12">
            <a:extLst>
              <a:ext uri="{C183D7F6-B498-43B3-948B-1728B52AA6E4}">
                <adec:decorative xmlns:adec="http://schemas.microsoft.com/office/drawing/2017/decorative" val="1"/>
              </a:ext>
            </a:extLst>
          </p:cNvPr>
          <p:cNvSpPr/>
          <p:nvPr/>
        </p:nvSpPr>
        <p:spPr>
          <a:xfrm>
            <a:off x="11074400" y="6070600"/>
            <a:ext cx="508000" cy="5080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9</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219"/>
        <p:cNvGrpSpPr/>
        <p:nvPr/>
      </p:nvGrpSpPr>
      <p:grpSpPr>
        <a:xfrm>
          <a:off x="0" y="0"/>
          <a:ext cx="0" cy="0"/>
          <a:chOff x="0" y="0"/>
          <a:chExt cx="0" cy="0"/>
        </a:xfrm>
      </p:grpSpPr>
      <p:sp>
        <p:nvSpPr>
          <p:cNvPr id="220" name="Google Shape;220;p13"/>
          <p:cNvSpPr txBox="1">
            <a:spLocks noGrp="1"/>
          </p:cNvSpPr>
          <p:nvPr>
            <p:ph type="title"/>
          </p:nvPr>
        </p:nvSpPr>
        <p:spPr>
          <a:xfrm>
            <a:off x="609600" y="762000"/>
            <a:ext cx="8286600" cy="5079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ts val="3200"/>
              <a:buFont typeface="Source Sans 3"/>
              <a:buNone/>
            </a:pPr>
            <a:r>
              <a:rPr lang="en-US" sz="3200" b="1" i="0">
                <a:solidFill>
                  <a:srgbClr val="20568B"/>
                </a:solidFill>
                <a:latin typeface="Source Sans 3"/>
                <a:ea typeface="Source Sans 3"/>
                <a:cs typeface="Source Sans 3"/>
                <a:sym typeface="Source Sans 3"/>
              </a:rPr>
              <a:t>What</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NIH is looking for</a:t>
            </a:r>
            <a:endParaRPr sz="3200">
              <a:solidFill>
                <a:srgbClr val="000000"/>
              </a:solidFill>
            </a:endParaRPr>
          </a:p>
        </p:txBody>
      </p:sp>
      <p:sp>
        <p:nvSpPr>
          <p:cNvPr id="221" name="Google Shape;221;p13"/>
          <p:cNvSpPr/>
          <p:nvPr/>
        </p:nvSpPr>
        <p:spPr>
          <a:xfrm>
            <a:off x="609600" y="1553713"/>
            <a:ext cx="6880500" cy="11151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2200"/>
              <a:buFont typeface="Source Sans 3"/>
              <a:buNone/>
            </a:pPr>
            <a:r>
              <a:rPr lang="en-US" sz="2000" b="1" i="0" u="none" strike="noStrike" cap="none">
                <a:solidFill>
                  <a:srgbClr val="20568B"/>
                </a:solidFill>
                <a:latin typeface="Source Sans 3"/>
                <a:ea typeface="Source Sans 3"/>
                <a:cs typeface="Source Sans 3"/>
                <a:sym typeface="Source Sans 3"/>
              </a:rPr>
              <a:t>The goal:</a:t>
            </a:r>
            <a:r>
              <a:rPr lang="en-US" sz="2000" b="0" i="0" u="none" strike="noStrike" cap="none">
                <a:solidFill>
                  <a:srgbClr val="595959"/>
                </a:solidFill>
                <a:latin typeface="Source Sans 3"/>
                <a:ea typeface="Source Sans 3"/>
                <a:cs typeface="Source Sans 3"/>
                <a:sym typeface="Source Sans 3"/>
              </a:rPr>
              <a:t> </a:t>
            </a:r>
            <a:r>
              <a:rPr lang="en-US" sz="2000" b="1" i="0" u="none" strike="noStrike" cap="none">
                <a:latin typeface="Source Sans 3"/>
                <a:ea typeface="Source Sans 3"/>
                <a:cs typeface="Source Sans 3"/>
                <a:sym typeface="Source Sans 3"/>
              </a:rPr>
              <a:t>identify, recognize, and disseminate exemplary approaches to promoting the inclusion of people with disabilities in clinical research.</a:t>
            </a:r>
            <a:endParaRPr sz="2000" b="1" i="0" u="none" strike="noStrike" cap="none">
              <a:latin typeface="Source Sans 3"/>
              <a:ea typeface="Source Sans 3"/>
              <a:cs typeface="Source Sans 3"/>
              <a:sym typeface="Source Sans 3"/>
            </a:endParaRPr>
          </a:p>
        </p:txBody>
      </p:sp>
      <p:sp>
        <p:nvSpPr>
          <p:cNvPr id="222" name="Google Shape;222;p13"/>
          <p:cNvSpPr/>
          <p:nvPr/>
        </p:nvSpPr>
        <p:spPr>
          <a:xfrm>
            <a:off x="609600" y="2927341"/>
            <a:ext cx="6880500" cy="619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i="0" u="none" strike="noStrike" cap="none">
                <a:latin typeface="Source Sans 3"/>
                <a:ea typeface="Source Sans 3"/>
                <a:cs typeface="Source Sans 3"/>
                <a:sym typeface="Source Sans 3"/>
              </a:rPr>
              <a:t>Submissions should include documents suitable for public dissemination:</a:t>
            </a:r>
            <a:endParaRPr sz="2000" b="0" i="0" u="none" strike="noStrike" cap="none">
              <a:latin typeface="Source Sans 3"/>
              <a:ea typeface="Source Sans 3"/>
              <a:cs typeface="Source Sans 3"/>
              <a:sym typeface="Source Sans 3"/>
            </a:endParaRPr>
          </a:p>
        </p:txBody>
      </p:sp>
      <p:sp>
        <p:nvSpPr>
          <p:cNvPr id="223" name="Google Shape;223;p13"/>
          <p:cNvSpPr/>
          <p:nvPr/>
        </p:nvSpPr>
        <p:spPr>
          <a:xfrm>
            <a:off x="653034" y="3699396"/>
            <a:ext cx="6829500" cy="1682700"/>
          </a:xfrm>
          <a:prstGeom prst="rect">
            <a:avLst/>
          </a:prstGeom>
          <a:noFill/>
          <a:ln>
            <a:noFill/>
          </a:ln>
        </p:spPr>
        <p:txBody>
          <a:bodyPr spcFirstLastPara="1" wrap="square" lIns="0" tIns="0" rIns="0" bIns="0" anchor="t" anchorCtr="0">
            <a:noAutofit/>
          </a:bodyPr>
          <a:lstStyle/>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best practice resources</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study protocols</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standard operating procedures</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toolkits</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training materials</a:t>
            </a:r>
            <a:endParaRPr sz="2000" b="0" i="0" u="none" strike="noStrike" cap="none">
              <a:latin typeface="Source Sans 3"/>
              <a:ea typeface="Source Sans 3"/>
              <a:cs typeface="Source Sans 3"/>
              <a:sym typeface="Source Sans 3"/>
            </a:endParaRPr>
          </a:p>
        </p:txBody>
      </p:sp>
      <p:sp>
        <p:nvSpPr>
          <p:cNvPr id="224" name="Google Shape;224;p13">
            <a:extLst>
              <a:ext uri="{C183D7F6-B498-43B3-948B-1728B52AA6E4}">
                <adec:decorative xmlns:adec="http://schemas.microsoft.com/office/drawing/2017/decorative" val="1"/>
              </a:ext>
            </a:extLst>
          </p:cNvPr>
          <p:cNvSpPr/>
          <p:nvPr/>
        </p:nvSpPr>
        <p:spPr>
          <a:xfrm>
            <a:off x="7696888" y="1766141"/>
            <a:ext cx="3936900" cy="2932200"/>
          </a:xfrm>
          <a:prstGeom prst="roundRect">
            <a:avLst>
              <a:gd name="adj" fmla="val 273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3"/>
          <p:cNvSpPr/>
          <p:nvPr/>
        </p:nvSpPr>
        <p:spPr>
          <a:xfrm>
            <a:off x="7899400" y="1853231"/>
            <a:ext cx="3531900" cy="6960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2200"/>
              <a:buFont typeface="Source Sans 3"/>
              <a:buNone/>
            </a:pPr>
            <a:r>
              <a:rPr lang="en-US" sz="2200" b="1" i="0" u="none" strike="noStrike" cap="none">
                <a:solidFill>
                  <a:srgbClr val="20568B"/>
                </a:solidFill>
                <a:latin typeface="Source Sans 3"/>
                <a:ea typeface="Source Sans 3"/>
                <a:cs typeface="Source Sans 3"/>
                <a:sym typeface="Source Sans 3"/>
              </a:rPr>
              <a:t>What winners receive beyond the prize</a:t>
            </a:r>
            <a:endParaRPr sz="2200" b="0" i="0" u="none" strike="noStrike" cap="none">
              <a:solidFill>
                <a:schemeClr val="dk1"/>
              </a:solidFill>
              <a:latin typeface="Source Sans 3"/>
              <a:ea typeface="Source Sans 3"/>
              <a:cs typeface="Source Sans 3"/>
              <a:sym typeface="Source Sans 3"/>
            </a:endParaRPr>
          </a:p>
        </p:txBody>
      </p:sp>
      <p:sp>
        <p:nvSpPr>
          <p:cNvPr id="226" name="Google Shape;226;p13"/>
          <p:cNvSpPr/>
          <p:nvPr/>
        </p:nvSpPr>
        <p:spPr>
          <a:xfrm>
            <a:off x="7899400" y="2756900"/>
            <a:ext cx="3531900" cy="1759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0" i="0" u="none" strike="noStrike" cap="none">
                <a:latin typeface="Source Sans 3"/>
                <a:ea typeface="Source Sans 3"/>
                <a:cs typeface="Source Sans 3"/>
                <a:sym typeface="Source Sans 3"/>
              </a:rPr>
              <a:t>Winners will have their materials publicly disseminated by NIH as models for investigators, institutions, sponsors, and institutional review boards.</a:t>
            </a:r>
            <a:endParaRPr sz="2000" b="0" i="0" u="none" strike="noStrike" cap="none">
              <a:latin typeface="Source Sans 3"/>
              <a:ea typeface="Source Sans 3"/>
              <a:cs typeface="Source Sans 3"/>
              <a:sym typeface="Source Sans 3"/>
            </a:endParaRPr>
          </a:p>
        </p:txBody>
      </p:sp>
      <p:sp>
        <p:nvSpPr>
          <p:cNvPr id="227" name="Google Shape;227;p13">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28" name="Google Shape;228;p13">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230" name="Google Shape;230;p13">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231" name="Google Shape;231;p13">
            <a:extLst>
              <a:ext uri="{C183D7F6-B498-43B3-948B-1728B52AA6E4}">
                <adec:decorative xmlns:adec="http://schemas.microsoft.com/office/drawing/2017/decorative" val="1"/>
              </a:ext>
            </a:extLst>
          </p:cNvPr>
          <p:cNvSpPr/>
          <p:nvPr/>
        </p:nvSpPr>
        <p:spPr>
          <a:xfrm>
            <a:off x="11074400" y="6070600"/>
            <a:ext cx="508000" cy="5080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10</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237"/>
        <p:cNvGrpSpPr/>
        <p:nvPr/>
      </p:nvGrpSpPr>
      <p:grpSpPr>
        <a:xfrm>
          <a:off x="0" y="0"/>
          <a:ext cx="0" cy="0"/>
          <a:chOff x="0" y="0"/>
          <a:chExt cx="0" cy="0"/>
        </a:xfrm>
      </p:grpSpPr>
      <p:sp>
        <p:nvSpPr>
          <p:cNvPr id="238" name="Google Shape;238;p14"/>
          <p:cNvSpPr txBox="1">
            <a:spLocks noGrp="1"/>
          </p:cNvSpPr>
          <p:nvPr>
            <p:ph type="title"/>
          </p:nvPr>
        </p:nvSpPr>
        <p:spPr>
          <a:xfrm>
            <a:off x="609600" y="762000"/>
            <a:ext cx="11301984" cy="472414"/>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ct val="100000"/>
              <a:buFont typeface="Source Sans 3"/>
              <a:buNone/>
            </a:pPr>
            <a:r>
              <a:rPr lang="en-US" sz="3200" b="1" i="0">
                <a:solidFill>
                  <a:srgbClr val="20568B"/>
                </a:solidFill>
                <a:latin typeface="Source Sans 3"/>
                <a:ea typeface="Source Sans 3"/>
                <a:cs typeface="Source Sans 3"/>
                <a:sym typeface="Source Sans 3"/>
              </a:rPr>
              <a:t>Approaches</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you can submit</a:t>
            </a:r>
            <a:endParaRPr sz="3200">
              <a:solidFill>
                <a:srgbClr val="000000"/>
              </a:solidFill>
            </a:endParaRPr>
          </a:p>
        </p:txBody>
      </p:sp>
      <p:sp>
        <p:nvSpPr>
          <p:cNvPr id="239" name="Google Shape;239;p14">
            <a:extLst>
              <a:ext uri="{C183D7F6-B498-43B3-948B-1728B52AA6E4}">
                <adec:decorative xmlns:adec="http://schemas.microsoft.com/office/drawing/2017/decorative" val="1"/>
              </a:ext>
            </a:extLst>
          </p:cNvPr>
          <p:cNvSpPr/>
          <p:nvPr/>
        </p:nvSpPr>
        <p:spPr>
          <a:xfrm>
            <a:off x="609600" y="1675102"/>
            <a:ext cx="5384700" cy="2674500"/>
          </a:xfrm>
          <a:prstGeom prst="roundRect">
            <a:avLst>
              <a:gd name="adj" fmla="val 2414"/>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240" name="Google Shape;240;p14"/>
          <p:cNvSpPr/>
          <p:nvPr/>
        </p:nvSpPr>
        <p:spPr>
          <a:xfrm>
            <a:off x="863600" y="1903701"/>
            <a:ext cx="5023200" cy="355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Barriers an approach might address:</a:t>
            </a:r>
            <a:endParaRPr sz="2000" b="0" i="0" u="none" strike="noStrike" cap="none">
              <a:solidFill>
                <a:schemeClr val="dk1"/>
              </a:solidFill>
              <a:latin typeface="Source Sans 3"/>
              <a:ea typeface="Source Sans 3"/>
              <a:cs typeface="Source Sans 3"/>
              <a:sym typeface="Source Sans 3"/>
            </a:endParaRPr>
          </a:p>
        </p:txBody>
      </p:sp>
      <p:sp>
        <p:nvSpPr>
          <p:cNvPr id="241" name="Google Shape;241;p14"/>
          <p:cNvSpPr/>
          <p:nvPr/>
        </p:nvSpPr>
        <p:spPr>
          <a:xfrm>
            <a:off x="907034" y="2463171"/>
            <a:ext cx="4972200" cy="2014200"/>
          </a:xfrm>
          <a:prstGeom prst="rect">
            <a:avLst/>
          </a:prstGeom>
          <a:noFill/>
          <a:ln>
            <a:noFill/>
          </a:ln>
        </p:spPr>
        <p:txBody>
          <a:bodyPr spcFirstLastPara="1" wrap="square" lIns="0" tIns="0" rIns="0" bIns="0" anchor="t" anchorCtr="0">
            <a:noAutofit/>
          </a:bodyPr>
          <a:lstStyle/>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restrictive eligibility criteria</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inaccessible study sites or materials</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informed consent </a:t>
            </a:r>
            <a:endParaRPr sz="2000">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reasonable accommodations</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communication access</a:t>
            </a:r>
            <a:endParaRPr sz="2000" b="0" i="0" u="none" strike="noStrike" cap="none">
              <a:latin typeface="Source Sans 3"/>
              <a:ea typeface="Source Sans 3"/>
              <a:cs typeface="Source Sans 3"/>
              <a:sym typeface="Source Sans 3"/>
            </a:endParaRPr>
          </a:p>
        </p:txBody>
      </p:sp>
      <p:sp>
        <p:nvSpPr>
          <p:cNvPr id="242" name="Google Shape;242;p14">
            <a:extLst>
              <a:ext uri="{C183D7F6-B498-43B3-948B-1728B52AA6E4}">
                <adec:decorative xmlns:adec="http://schemas.microsoft.com/office/drawing/2017/decorative" val="1"/>
              </a:ext>
            </a:extLst>
          </p:cNvPr>
          <p:cNvSpPr/>
          <p:nvPr/>
        </p:nvSpPr>
        <p:spPr>
          <a:xfrm>
            <a:off x="6197600" y="1675102"/>
            <a:ext cx="5384700" cy="2674500"/>
          </a:xfrm>
          <a:prstGeom prst="roundRect">
            <a:avLst>
              <a:gd name="adj" fmla="val 2414"/>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243" name="Google Shape;243;p14"/>
          <p:cNvSpPr/>
          <p:nvPr/>
        </p:nvSpPr>
        <p:spPr>
          <a:xfrm>
            <a:off x="6451600" y="1903701"/>
            <a:ext cx="5023200" cy="355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Stages of a study where an approach can act:</a:t>
            </a:r>
            <a:endParaRPr sz="2000" b="0" i="0" u="none" strike="noStrike" cap="none">
              <a:solidFill>
                <a:schemeClr val="dk1"/>
              </a:solidFill>
              <a:latin typeface="Source Sans 3"/>
              <a:ea typeface="Source Sans 3"/>
              <a:cs typeface="Source Sans 3"/>
              <a:sym typeface="Source Sans 3"/>
            </a:endParaRPr>
          </a:p>
        </p:txBody>
      </p:sp>
      <p:sp>
        <p:nvSpPr>
          <p:cNvPr id="244" name="Google Shape;244;p14"/>
          <p:cNvSpPr/>
          <p:nvPr/>
        </p:nvSpPr>
        <p:spPr>
          <a:xfrm>
            <a:off x="6495034" y="2432826"/>
            <a:ext cx="4972200" cy="1351200"/>
          </a:xfrm>
          <a:prstGeom prst="rect">
            <a:avLst/>
          </a:prstGeom>
          <a:noFill/>
          <a:ln>
            <a:noFill/>
          </a:ln>
        </p:spPr>
        <p:txBody>
          <a:bodyPr spcFirstLastPara="1" wrap="square" lIns="0" tIns="0" rIns="0" bIns="0" anchor="t" anchorCtr="0">
            <a:noAutofit/>
          </a:bodyPr>
          <a:lstStyle/>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planning and design</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recruitment and enrollment</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conduct of the research</a:t>
            </a:r>
            <a:endParaRPr sz="2000" b="0" i="0" u="none" strike="noStrike" cap="none">
              <a:latin typeface="Source Sans 3"/>
              <a:ea typeface="Source Sans 3"/>
              <a:cs typeface="Source Sans 3"/>
              <a:sym typeface="Source Sans 3"/>
            </a:endParaRPr>
          </a:p>
          <a:p>
            <a:pPr marL="210566" marR="0" lvl="0" indent="-223266" algn="l" rtl="0">
              <a:lnSpc>
                <a:spcPct val="115000"/>
              </a:lnSpc>
              <a:spcBef>
                <a:spcPts val="0"/>
              </a:spcBef>
              <a:spcAft>
                <a:spcPts val="0"/>
              </a:spcAft>
              <a:buSzPts val="2000"/>
              <a:buFont typeface="Source Sans 3"/>
              <a:buChar char="•"/>
            </a:pPr>
            <a:r>
              <a:rPr lang="en-US" sz="2000" b="0" i="0" u="none" strike="noStrike" cap="none">
                <a:latin typeface="Source Sans 3"/>
                <a:ea typeface="Source Sans 3"/>
                <a:cs typeface="Source Sans 3"/>
                <a:sym typeface="Source Sans 3"/>
              </a:rPr>
              <a:t>communication of results</a:t>
            </a:r>
            <a:endParaRPr sz="2000" b="0" i="0" u="none" strike="noStrike" cap="none">
              <a:latin typeface="Source Sans 3"/>
              <a:ea typeface="Source Sans 3"/>
              <a:cs typeface="Source Sans 3"/>
              <a:sym typeface="Source Sans 3"/>
            </a:endParaRPr>
          </a:p>
        </p:txBody>
      </p:sp>
      <p:sp>
        <p:nvSpPr>
          <p:cNvPr id="245" name="Google Shape;245;p14">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6" name="Google Shape;246;p14">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250" name="Google Shape;250;p14"/>
          <p:cNvSpPr/>
          <p:nvPr/>
        </p:nvSpPr>
        <p:spPr>
          <a:xfrm>
            <a:off x="594900" y="4824739"/>
            <a:ext cx="11002200" cy="6612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700"/>
              <a:buFont typeface="Source Sans 3"/>
              <a:buNone/>
            </a:pPr>
            <a:r>
              <a:rPr lang="en-US" sz="2000" b="0" i="0" u="none" strike="noStrike" cap="none">
                <a:latin typeface="Source Sans 3"/>
                <a:ea typeface="Source Sans 3"/>
                <a:cs typeface="Source Sans 3"/>
                <a:sym typeface="Source Sans 3"/>
              </a:rPr>
              <a:t>Submissions are invited from academia, industry, not-for-profits, professional societies, patient advocacy groups, community organizations, and others.</a:t>
            </a:r>
            <a:endParaRPr sz="2000" b="0" i="0" u="none" strike="noStrike" cap="none">
              <a:latin typeface="Source Sans 3"/>
              <a:ea typeface="Source Sans 3"/>
              <a:cs typeface="Source Sans 3"/>
              <a:sym typeface="Source Sans 3"/>
            </a:endParaRPr>
          </a:p>
        </p:txBody>
      </p:sp>
      <p:sp>
        <p:nvSpPr>
          <p:cNvPr id="248" name="Google Shape;248;p14">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249" name="Google Shape;249;p14">
            <a:extLst>
              <a:ext uri="{C183D7F6-B498-43B3-948B-1728B52AA6E4}">
                <adec:decorative xmlns:adec="http://schemas.microsoft.com/office/drawing/2017/decorative" val="1"/>
              </a:ext>
            </a:extLst>
          </p:cNvPr>
          <p:cNvSpPr/>
          <p:nvPr/>
        </p:nvSpPr>
        <p:spPr>
          <a:xfrm>
            <a:off x="11074400" y="6070600"/>
            <a:ext cx="508000" cy="5080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11</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256"/>
        <p:cNvGrpSpPr/>
        <p:nvPr/>
      </p:nvGrpSpPr>
      <p:grpSpPr>
        <a:xfrm>
          <a:off x="0" y="0"/>
          <a:ext cx="0" cy="0"/>
          <a:chOff x="0" y="0"/>
          <a:chExt cx="0" cy="0"/>
        </a:xfrm>
      </p:grpSpPr>
      <p:sp>
        <p:nvSpPr>
          <p:cNvPr id="257" name="Google Shape;257;p15"/>
          <p:cNvSpPr txBox="1">
            <a:spLocks noGrp="1"/>
          </p:cNvSpPr>
          <p:nvPr>
            <p:ph type="title"/>
          </p:nvPr>
        </p:nvSpPr>
        <p:spPr>
          <a:xfrm>
            <a:off x="609600" y="762000"/>
            <a:ext cx="4523700" cy="5079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ts val="3200"/>
              <a:buFont typeface="Source Sans 3"/>
              <a:buNone/>
            </a:pPr>
            <a:r>
              <a:rPr lang="en-US" sz="3200" b="1" i="0">
                <a:solidFill>
                  <a:srgbClr val="20568B"/>
                </a:solidFill>
                <a:latin typeface="Source Sans 3"/>
                <a:ea typeface="Source Sans 3"/>
                <a:cs typeface="Source Sans 3"/>
                <a:sym typeface="Source Sans 3"/>
              </a:rPr>
              <a:t>Prizes</a:t>
            </a:r>
            <a:endParaRPr sz="3200"/>
          </a:p>
        </p:txBody>
      </p:sp>
      <p:sp>
        <p:nvSpPr>
          <p:cNvPr id="258" name="Google Shape;258;p15"/>
          <p:cNvSpPr/>
          <p:nvPr/>
        </p:nvSpPr>
        <p:spPr>
          <a:xfrm>
            <a:off x="609600" y="2341495"/>
            <a:ext cx="4970700" cy="388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2200"/>
              <a:buFont typeface="Source Sans 3"/>
              <a:buNone/>
            </a:pPr>
            <a:r>
              <a:rPr lang="en-US" sz="2200" b="1" i="0" u="none" strike="noStrike" cap="none">
                <a:latin typeface="Source Sans 3"/>
                <a:ea typeface="Source Sans 3"/>
                <a:cs typeface="Source Sans 3"/>
                <a:sym typeface="Source Sans 3"/>
              </a:rPr>
              <a:t>Total prize purse:</a:t>
            </a:r>
            <a:endParaRPr sz="2200" b="0" i="0" u="none" strike="noStrike" cap="none">
              <a:latin typeface="Source Sans 3"/>
              <a:ea typeface="Source Sans 3"/>
              <a:cs typeface="Source Sans 3"/>
              <a:sym typeface="Source Sans 3"/>
            </a:endParaRPr>
          </a:p>
        </p:txBody>
      </p:sp>
      <p:sp>
        <p:nvSpPr>
          <p:cNvPr id="259" name="Google Shape;259;p15"/>
          <p:cNvSpPr/>
          <p:nvPr/>
        </p:nvSpPr>
        <p:spPr>
          <a:xfrm>
            <a:off x="609600" y="2780897"/>
            <a:ext cx="4970700" cy="5511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3600"/>
              <a:buFont typeface="Source Sans 3"/>
              <a:buNone/>
            </a:pPr>
            <a:r>
              <a:rPr lang="en-US" sz="3600" b="1" i="0" u="none" strike="noStrike" cap="none">
                <a:solidFill>
                  <a:srgbClr val="20568B"/>
                </a:solidFill>
                <a:latin typeface="Source Sans 3"/>
                <a:ea typeface="Source Sans 3"/>
                <a:cs typeface="Source Sans 3"/>
                <a:sym typeface="Source Sans 3"/>
              </a:rPr>
              <a:t>$1,000,000</a:t>
            </a:r>
            <a:endParaRPr sz="3600" b="0" i="0" u="none" strike="noStrike" cap="none">
              <a:solidFill>
                <a:schemeClr val="dk1"/>
              </a:solidFill>
              <a:latin typeface="Source Sans 3"/>
              <a:ea typeface="Source Sans 3"/>
              <a:cs typeface="Source Sans 3"/>
              <a:sym typeface="Source Sans 3"/>
            </a:endParaRPr>
          </a:p>
        </p:txBody>
      </p:sp>
      <p:sp>
        <p:nvSpPr>
          <p:cNvPr id="260" name="Google Shape;260;p15"/>
          <p:cNvSpPr/>
          <p:nvPr/>
        </p:nvSpPr>
        <p:spPr>
          <a:xfrm>
            <a:off x="609600" y="3421437"/>
            <a:ext cx="4970700" cy="619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NIH anticipates up to 20 winners of $50,000 each. </a:t>
            </a:r>
            <a:endParaRPr sz="2000" b="0" i="0" u="none" strike="noStrike" cap="none">
              <a:latin typeface="Source Sans 3"/>
              <a:ea typeface="Source Sans 3"/>
              <a:cs typeface="Source Sans 3"/>
              <a:sym typeface="Source Sans 3"/>
            </a:endParaRPr>
          </a:p>
        </p:txBody>
      </p:sp>
      <p:sp>
        <p:nvSpPr>
          <p:cNvPr id="261" name="Google Shape;261;p15">
            <a:extLst>
              <a:ext uri="{C183D7F6-B498-43B3-948B-1728B52AA6E4}">
                <adec:decorative xmlns:adec="http://schemas.microsoft.com/office/drawing/2017/decorative" val="1"/>
              </a:ext>
            </a:extLst>
          </p:cNvPr>
          <p:cNvSpPr/>
          <p:nvPr/>
        </p:nvSpPr>
        <p:spPr>
          <a:xfrm>
            <a:off x="5842000" y="1578554"/>
            <a:ext cx="5740500" cy="3210900"/>
          </a:xfrm>
          <a:prstGeom prst="roundRect">
            <a:avLst>
              <a:gd name="adj" fmla="val 1994"/>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262" name="Google Shape;262;p15"/>
          <p:cNvSpPr/>
          <p:nvPr/>
        </p:nvSpPr>
        <p:spPr>
          <a:xfrm>
            <a:off x="6164834" y="1832546"/>
            <a:ext cx="5286000" cy="619800"/>
          </a:xfrm>
          <a:prstGeom prst="rect">
            <a:avLst/>
          </a:prstGeom>
          <a:noFill/>
          <a:ln>
            <a:noFill/>
          </a:ln>
        </p:spPr>
        <p:txBody>
          <a:bodyPr spcFirstLastPara="1" wrap="square" lIns="0" tIns="0" rIns="0" bIns="0" anchor="t" anchorCtr="0">
            <a:noAutofit/>
          </a:bodyPr>
          <a:lstStyle/>
          <a:p>
            <a:pPr marL="210566" marR="0" lvl="0" indent="-223266" algn="l" rtl="0">
              <a:lnSpc>
                <a:spcPct val="115000"/>
              </a:lnSpc>
              <a:spcBef>
                <a:spcPts val="0"/>
              </a:spcBef>
              <a:spcAft>
                <a:spcPts val="0"/>
              </a:spcAft>
              <a:buSzPts val="2000"/>
              <a:buFont typeface="Source Sans 3"/>
              <a:buChar char="•"/>
            </a:pPr>
            <a:r>
              <a:rPr lang="en-US" sz="2000" b="1">
                <a:latin typeface="Source Sans 3"/>
                <a:ea typeface="Source Sans 3"/>
                <a:cs typeface="Source Sans 3"/>
                <a:sym typeface="Source Sans 3"/>
              </a:rPr>
              <a:t>Payment:</a:t>
            </a:r>
            <a:r>
              <a:rPr lang="en-US" sz="2000">
                <a:latin typeface="Source Sans 3"/>
                <a:ea typeface="Source Sans 3"/>
                <a:cs typeface="Source Sans 3"/>
                <a:sym typeface="Source Sans 3"/>
              </a:rPr>
              <a:t> by electronic funds transfer; may be subject to federal income taxes.</a:t>
            </a:r>
            <a:endParaRPr sz="2000" b="0" i="0" u="none" strike="noStrike" cap="none">
              <a:latin typeface="Source Sans 3"/>
              <a:ea typeface="Source Sans 3"/>
              <a:cs typeface="Source Sans 3"/>
              <a:sym typeface="Source Sans 3"/>
            </a:endParaRPr>
          </a:p>
        </p:txBody>
      </p:sp>
      <p:sp>
        <p:nvSpPr>
          <p:cNvPr id="263" name="Google Shape;263;p15"/>
          <p:cNvSpPr/>
          <p:nvPr/>
        </p:nvSpPr>
        <p:spPr>
          <a:xfrm>
            <a:off x="6164825" y="2677654"/>
            <a:ext cx="5286000" cy="388500"/>
          </a:xfrm>
          <a:prstGeom prst="rect">
            <a:avLst/>
          </a:prstGeom>
          <a:noFill/>
          <a:ln>
            <a:noFill/>
          </a:ln>
        </p:spPr>
        <p:txBody>
          <a:bodyPr spcFirstLastPara="1" wrap="square" lIns="0" tIns="0" rIns="0" bIns="0" anchor="t" anchorCtr="0">
            <a:noAutofit/>
          </a:bodyPr>
          <a:lstStyle/>
          <a:p>
            <a:pPr marL="210566" marR="0" lvl="0" indent="-223266" algn="l" rtl="0">
              <a:lnSpc>
                <a:spcPct val="115000"/>
              </a:lnSpc>
              <a:spcBef>
                <a:spcPts val="0"/>
              </a:spcBef>
              <a:spcAft>
                <a:spcPts val="0"/>
              </a:spcAft>
              <a:buSzPts val="2000"/>
              <a:buFont typeface="Source Sans 3"/>
              <a:buChar char="•"/>
            </a:pPr>
            <a:r>
              <a:rPr lang="en-US" sz="2000" b="1">
                <a:latin typeface="Source Sans 3"/>
                <a:ea typeface="Source Sans 3"/>
                <a:cs typeface="Source Sans 3"/>
                <a:sym typeface="Source Sans 3"/>
              </a:rPr>
              <a:t>Teams: </a:t>
            </a:r>
            <a:r>
              <a:rPr lang="en-US" sz="2000">
                <a:latin typeface="Source Sans 3"/>
                <a:ea typeface="Source Sans 3"/>
                <a:cs typeface="Source Sans 3"/>
                <a:sym typeface="Source Sans 3"/>
              </a:rPr>
              <a:t>the Team Leader is paid the full prize.</a:t>
            </a:r>
            <a:endParaRPr sz="2000" b="0" i="0" u="none" strike="noStrike" cap="none">
              <a:latin typeface="Source Sans 3"/>
              <a:ea typeface="Source Sans 3"/>
              <a:cs typeface="Source Sans 3"/>
              <a:sym typeface="Source Sans 3"/>
            </a:endParaRPr>
          </a:p>
        </p:txBody>
      </p:sp>
      <p:sp>
        <p:nvSpPr>
          <p:cNvPr id="264" name="Google Shape;264;p15"/>
          <p:cNvSpPr/>
          <p:nvPr/>
        </p:nvSpPr>
        <p:spPr>
          <a:xfrm>
            <a:off x="6164834" y="3182638"/>
            <a:ext cx="5286000" cy="916800"/>
          </a:xfrm>
          <a:prstGeom prst="rect">
            <a:avLst/>
          </a:prstGeom>
          <a:noFill/>
          <a:ln>
            <a:noFill/>
          </a:ln>
        </p:spPr>
        <p:txBody>
          <a:bodyPr spcFirstLastPara="1" wrap="square" lIns="0" tIns="0" rIns="0" bIns="0" anchor="t" anchorCtr="0">
            <a:noAutofit/>
          </a:bodyPr>
          <a:lstStyle/>
          <a:p>
            <a:pPr marL="210566" marR="0" lvl="0" indent="-223266" algn="l" rtl="0">
              <a:lnSpc>
                <a:spcPct val="115000"/>
              </a:lnSpc>
              <a:spcBef>
                <a:spcPts val="0"/>
              </a:spcBef>
              <a:spcAft>
                <a:spcPts val="0"/>
              </a:spcAft>
              <a:buSzPts val="2000"/>
              <a:buFont typeface="Source Sans 3"/>
              <a:buChar char="•"/>
            </a:pPr>
            <a:r>
              <a:rPr lang="en-US" sz="2000" b="1">
                <a:latin typeface="Source Sans 3"/>
                <a:ea typeface="Source Sans 3"/>
                <a:cs typeface="Source Sans 3"/>
                <a:sym typeface="Source Sans 3"/>
              </a:rPr>
              <a:t>Entities:</a:t>
            </a:r>
            <a:r>
              <a:rPr lang="en-US" sz="2000">
                <a:latin typeface="Source Sans 3"/>
                <a:ea typeface="Source Sans 3"/>
                <a:cs typeface="Source Sans 3"/>
                <a:sym typeface="Source Sans 3"/>
              </a:rPr>
              <a:t> the prize is paid directly to the Entity. A free Unique Entity ID (UEI) from SAM.gov is encouraged, not required, and speeds up payment.</a:t>
            </a:r>
            <a:endParaRPr sz="2000" b="0" i="0" u="none" strike="noStrike" cap="none">
              <a:latin typeface="Source Sans 3"/>
              <a:ea typeface="Source Sans 3"/>
              <a:cs typeface="Source Sans 3"/>
              <a:sym typeface="Source Sans 3"/>
            </a:endParaRPr>
          </a:p>
        </p:txBody>
      </p:sp>
      <p:sp>
        <p:nvSpPr>
          <p:cNvPr id="265" name="Google Shape;265;p15">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6" name="Google Shape;266;p15">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268" name="Google Shape;268;p15">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269" name="Google Shape;269;p15">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12</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275"/>
        <p:cNvGrpSpPr/>
        <p:nvPr/>
      </p:nvGrpSpPr>
      <p:grpSpPr>
        <a:xfrm>
          <a:off x="0" y="0"/>
          <a:ext cx="0" cy="0"/>
          <a:chOff x="0" y="0"/>
          <a:chExt cx="0" cy="0"/>
        </a:xfrm>
      </p:grpSpPr>
      <p:sp>
        <p:nvSpPr>
          <p:cNvPr id="276" name="Google Shape;276;p16"/>
          <p:cNvSpPr txBox="1">
            <a:spLocks noGrp="1"/>
          </p:cNvSpPr>
          <p:nvPr>
            <p:ph type="title"/>
          </p:nvPr>
        </p:nvSpPr>
        <p:spPr>
          <a:xfrm>
            <a:off x="609600" y="762000"/>
            <a:ext cx="11301984" cy="472414"/>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ct val="100000"/>
              <a:buFont typeface="Source Sans 3"/>
              <a:buNone/>
            </a:pPr>
            <a:r>
              <a:rPr lang="en-US" sz="3200" b="1" i="0">
                <a:solidFill>
                  <a:srgbClr val="20568B"/>
                </a:solidFill>
                <a:latin typeface="Source Sans 3"/>
                <a:ea typeface="Source Sans 3"/>
                <a:cs typeface="Source Sans 3"/>
                <a:sym typeface="Source Sans 3"/>
              </a:rPr>
              <a:t>What</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to submit</a:t>
            </a:r>
            <a:endParaRPr sz="3200">
              <a:solidFill>
                <a:srgbClr val="000000"/>
              </a:solidFill>
            </a:endParaRPr>
          </a:p>
        </p:txBody>
      </p:sp>
      <p:sp>
        <p:nvSpPr>
          <p:cNvPr id="277" name="Google Shape;277;p16">
            <a:extLst>
              <a:ext uri="{C183D7F6-B498-43B3-948B-1728B52AA6E4}">
                <adec:decorative xmlns:adec="http://schemas.microsoft.com/office/drawing/2017/decorative" val="1"/>
              </a:ext>
            </a:extLst>
          </p:cNvPr>
          <p:cNvSpPr/>
          <p:nvPr/>
        </p:nvSpPr>
        <p:spPr>
          <a:xfrm>
            <a:off x="609600" y="1386818"/>
            <a:ext cx="2413000" cy="2595563"/>
          </a:xfrm>
          <a:prstGeom prst="roundRect">
            <a:avLst>
              <a:gd name="adj" fmla="val 3158"/>
            </a:avLst>
          </a:prstGeom>
          <a:solidFill>
            <a:srgbClr val="FFFFFF"/>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sz="1900"/>
          </a:p>
        </p:txBody>
      </p:sp>
      <p:sp>
        <p:nvSpPr>
          <p:cNvPr id="278" name="Google Shape;278;p16"/>
          <p:cNvSpPr/>
          <p:nvPr/>
        </p:nvSpPr>
        <p:spPr>
          <a:xfrm>
            <a:off x="787400" y="1551468"/>
            <a:ext cx="2119200" cy="619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900" b="1">
                <a:solidFill>
                  <a:srgbClr val="20568B"/>
                </a:solidFill>
                <a:latin typeface="Source Sans 3"/>
                <a:ea typeface="Source Sans 3"/>
                <a:cs typeface="Source Sans 3"/>
                <a:sym typeface="Source Sans 3"/>
              </a:rPr>
              <a:t>1. </a:t>
            </a:r>
            <a:r>
              <a:rPr lang="en-US" sz="1900" b="1" u="none" strike="noStrike" cap="none">
                <a:solidFill>
                  <a:srgbClr val="20568B"/>
                </a:solidFill>
                <a:latin typeface="Source Sans 3"/>
                <a:ea typeface="Source Sans 3"/>
                <a:cs typeface="Source Sans 3"/>
                <a:sym typeface="Source Sans 3"/>
              </a:rPr>
              <a:t>Title and Executive Summary</a:t>
            </a:r>
            <a:r>
              <a:rPr lang="en-US" sz="1900" b="0" u="none" strike="noStrike" cap="none">
                <a:solidFill>
                  <a:srgbClr val="595959"/>
                </a:solidFill>
                <a:latin typeface="Source Sans 3"/>
                <a:ea typeface="Source Sans 3"/>
                <a:cs typeface="Source Sans 3"/>
                <a:sym typeface="Source Sans 3"/>
              </a:rPr>
              <a:t> </a:t>
            </a:r>
            <a:br>
              <a:rPr lang="en-US" sz="1900" b="0" u="none" strike="noStrike" cap="none">
                <a:solidFill>
                  <a:srgbClr val="595959"/>
                </a:solidFill>
                <a:latin typeface="Source Sans 3"/>
                <a:ea typeface="Source Sans 3"/>
                <a:cs typeface="Source Sans 3"/>
                <a:sym typeface="Source Sans 3"/>
              </a:rPr>
            </a:br>
            <a:r>
              <a:rPr lang="en-US" sz="1900" b="1" u="none" strike="noStrike" cap="none">
                <a:latin typeface="Source Sans 3"/>
                <a:ea typeface="Source Sans 3"/>
                <a:cs typeface="Source Sans 3"/>
                <a:sym typeface="Source Sans 3"/>
              </a:rPr>
              <a:t>1 page*</a:t>
            </a:r>
            <a:endParaRPr sz="1900" b="1" u="none" strike="noStrike" cap="none">
              <a:latin typeface="Source Sans 3"/>
              <a:ea typeface="Source Sans 3"/>
              <a:cs typeface="Source Sans 3"/>
              <a:sym typeface="Source Sans 3"/>
            </a:endParaRPr>
          </a:p>
        </p:txBody>
      </p:sp>
      <p:sp>
        <p:nvSpPr>
          <p:cNvPr id="279" name="Google Shape;279;p16">
            <a:extLst>
              <a:ext uri="{C183D7F6-B498-43B3-948B-1728B52AA6E4}">
                <adec:decorative xmlns:adec="http://schemas.microsoft.com/office/drawing/2017/decorative" val="1"/>
              </a:ext>
            </a:extLst>
          </p:cNvPr>
          <p:cNvSpPr/>
          <p:nvPr/>
        </p:nvSpPr>
        <p:spPr>
          <a:xfrm>
            <a:off x="3175000" y="1386818"/>
            <a:ext cx="3683000" cy="2595563"/>
          </a:xfrm>
          <a:prstGeom prst="roundRect">
            <a:avLst>
              <a:gd name="adj" fmla="val 2936"/>
            </a:avLst>
          </a:prstGeom>
          <a:solidFill>
            <a:srgbClr val="FFFFFF"/>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sz="1900"/>
          </a:p>
        </p:txBody>
      </p:sp>
      <p:sp>
        <p:nvSpPr>
          <p:cNvPr id="280" name="Google Shape;280;p16"/>
          <p:cNvSpPr/>
          <p:nvPr/>
        </p:nvSpPr>
        <p:spPr>
          <a:xfrm>
            <a:off x="3352800" y="1521125"/>
            <a:ext cx="3427200" cy="2145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900" b="1">
                <a:solidFill>
                  <a:srgbClr val="20568B"/>
                </a:solidFill>
                <a:latin typeface="Source Sans 3"/>
                <a:ea typeface="Source Sans 3"/>
                <a:cs typeface="Source Sans 3"/>
                <a:sym typeface="Source Sans 3"/>
              </a:rPr>
              <a:t>2. </a:t>
            </a:r>
            <a:r>
              <a:rPr lang="en-US" sz="1900" b="1" u="none" strike="noStrike" cap="none">
                <a:solidFill>
                  <a:srgbClr val="20568B"/>
                </a:solidFill>
                <a:latin typeface="Source Sans 3"/>
                <a:ea typeface="Source Sans 3"/>
                <a:cs typeface="Source Sans 3"/>
                <a:sym typeface="Source Sans 3"/>
              </a:rPr>
              <a:t>Description of the approach </a:t>
            </a:r>
            <a:br>
              <a:rPr lang="en-US" sz="1900" b="0" u="none" strike="noStrike" cap="none">
                <a:solidFill>
                  <a:srgbClr val="595959"/>
                </a:solidFill>
                <a:latin typeface="Source Sans 3"/>
                <a:ea typeface="Source Sans 3"/>
                <a:cs typeface="Source Sans 3"/>
                <a:sym typeface="Source Sans 3"/>
              </a:rPr>
            </a:br>
            <a:r>
              <a:rPr lang="en-US" sz="1900">
                <a:latin typeface="Source Sans 3"/>
                <a:ea typeface="Source Sans 3"/>
                <a:cs typeface="Source Sans 3"/>
                <a:sym typeface="Source Sans 3"/>
              </a:rPr>
              <a:t>How the approach advances the inclusion of people with disabilities in clinical research and addresses the Review Criteria</a:t>
            </a:r>
            <a:r>
              <a:rPr lang="en-US" sz="1900" b="0" u="none" strike="noStrike" cap="none">
                <a:latin typeface="Source Sans 3"/>
                <a:ea typeface="Source Sans 3"/>
                <a:cs typeface="Source Sans 3"/>
                <a:sym typeface="Source Sans 3"/>
              </a:rPr>
              <a:t> </a:t>
            </a:r>
            <a:r>
              <a:rPr lang="en-US" sz="1900" b="1" u="none" strike="noStrike" cap="none">
                <a:latin typeface="Source Sans 3"/>
                <a:ea typeface="Source Sans 3"/>
                <a:cs typeface="Source Sans 3"/>
                <a:sym typeface="Source Sans 3"/>
              </a:rPr>
              <a:t>2 to 3 pages*</a:t>
            </a:r>
            <a:endParaRPr sz="1900" b="1" u="none" strike="noStrike" cap="none">
              <a:latin typeface="Source Sans 3"/>
              <a:ea typeface="Source Sans 3"/>
              <a:cs typeface="Source Sans 3"/>
              <a:sym typeface="Source Sans 3"/>
            </a:endParaRPr>
          </a:p>
        </p:txBody>
      </p:sp>
      <p:sp>
        <p:nvSpPr>
          <p:cNvPr id="281" name="Google Shape;281;p16">
            <a:extLst>
              <a:ext uri="{C183D7F6-B498-43B3-948B-1728B52AA6E4}">
                <adec:decorative xmlns:adec="http://schemas.microsoft.com/office/drawing/2017/decorative" val="1"/>
              </a:ext>
            </a:extLst>
          </p:cNvPr>
          <p:cNvSpPr/>
          <p:nvPr/>
        </p:nvSpPr>
        <p:spPr>
          <a:xfrm>
            <a:off x="7010400" y="1386818"/>
            <a:ext cx="4572000" cy="2595563"/>
          </a:xfrm>
          <a:prstGeom prst="roundRect">
            <a:avLst>
              <a:gd name="adj" fmla="val 2936"/>
            </a:avLst>
          </a:prstGeom>
          <a:solidFill>
            <a:srgbClr val="FFFFFF"/>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sz="1900"/>
          </a:p>
        </p:txBody>
      </p:sp>
      <p:sp>
        <p:nvSpPr>
          <p:cNvPr id="282" name="Google Shape;282;p16"/>
          <p:cNvSpPr/>
          <p:nvPr/>
        </p:nvSpPr>
        <p:spPr>
          <a:xfrm>
            <a:off x="7188200" y="1505950"/>
            <a:ext cx="4342800" cy="2438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900" b="1">
                <a:solidFill>
                  <a:srgbClr val="20568B"/>
                </a:solidFill>
                <a:latin typeface="Source Sans 3"/>
                <a:ea typeface="Source Sans 3"/>
                <a:cs typeface="Source Sans 3"/>
                <a:sym typeface="Source Sans 3"/>
              </a:rPr>
              <a:t>3. Public Dissemination Materials </a:t>
            </a:r>
            <a:br>
              <a:rPr lang="en-US" sz="1900">
                <a:solidFill>
                  <a:srgbClr val="595959"/>
                </a:solidFill>
                <a:latin typeface="Source Sans 3"/>
                <a:ea typeface="Source Sans 3"/>
                <a:cs typeface="Source Sans 3"/>
                <a:sym typeface="Source Sans 3"/>
              </a:rPr>
            </a:br>
            <a:r>
              <a:rPr lang="en-US" sz="1900">
                <a:latin typeface="Source Sans 3"/>
                <a:ea typeface="Source Sans 3"/>
                <a:cs typeface="Source Sans 3"/>
                <a:sym typeface="Source Sans 3"/>
              </a:rPr>
              <a:t>Documents that educate or implement the approach, such as best practice resources, study protocols, standard operating procedures, toolkits, and training materials.</a:t>
            </a:r>
            <a:endParaRPr sz="1900">
              <a:latin typeface="Source Sans 3"/>
              <a:ea typeface="Source Sans 3"/>
              <a:cs typeface="Source Sans 3"/>
              <a:sym typeface="Source Sans 3"/>
            </a:endParaRPr>
          </a:p>
          <a:p>
            <a:pPr marL="0" marR="0" lvl="0" indent="0" algn="l" rtl="0">
              <a:lnSpc>
                <a:spcPct val="115000"/>
              </a:lnSpc>
              <a:spcBef>
                <a:spcPts val="0"/>
              </a:spcBef>
              <a:spcAft>
                <a:spcPts val="0"/>
              </a:spcAft>
              <a:buClr>
                <a:srgbClr val="595959"/>
              </a:buClr>
              <a:buSzPts val="1800"/>
              <a:buFont typeface="Source Sans 3"/>
              <a:buNone/>
            </a:pPr>
            <a:r>
              <a:rPr lang="en-US" sz="1900" b="1">
                <a:latin typeface="Source Sans 3"/>
                <a:ea typeface="Source Sans 3"/>
                <a:cs typeface="Source Sans 3"/>
                <a:sym typeface="Source Sans 3"/>
              </a:rPr>
              <a:t>No page limit*</a:t>
            </a:r>
            <a:endParaRPr sz="1900" b="1">
              <a:latin typeface="Source Sans 3"/>
              <a:ea typeface="Source Sans 3"/>
              <a:cs typeface="Source Sans 3"/>
              <a:sym typeface="Source Sans 3"/>
            </a:endParaRPr>
          </a:p>
        </p:txBody>
      </p:sp>
      <p:sp>
        <p:nvSpPr>
          <p:cNvPr id="283" name="Google Shape;283;p16"/>
          <p:cNvSpPr/>
          <p:nvPr/>
        </p:nvSpPr>
        <p:spPr>
          <a:xfrm>
            <a:off x="609600" y="4195905"/>
            <a:ext cx="11301900" cy="322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1800"/>
              <a:buFont typeface="Source Sans 3"/>
              <a:buNone/>
            </a:pPr>
            <a:r>
              <a:rPr lang="en-US" sz="1900" b="1" i="0" u="none" strike="noStrike" cap="none">
                <a:solidFill>
                  <a:srgbClr val="20568B"/>
                </a:solidFill>
                <a:latin typeface="Source Sans 3"/>
                <a:ea typeface="Source Sans 3"/>
                <a:cs typeface="Source Sans 3"/>
                <a:sym typeface="Source Sans 3"/>
              </a:rPr>
              <a:t>Participants must submit all of the above to be considered for a prize.</a:t>
            </a:r>
            <a:endParaRPr sz="1900" b="0" i="0" u="none" strike="noStrike" cap="none">
              <a:solidFill>
                <a:schemeClr val="dk1"/>
              </a:solidFill>
              <a:latin typeface="Source Sans 3"/>
              <a:ea typeface="Source Sans 3"/>
              <a:cs typeface="Source Sans 3"/>
              <a:sym typeface="Source Sans 3"/>
            </a:endParaRPr>
          </a:p>
        </p:txBody>
      </p:sp>
      <p:sp>
        <p:nvSpPr>
          <p:cNvPr id="284" name="Google Shape;284;p16"/>
          <p:cNvSpPr/>
          <p:nvPr/>
        </p:nvSpPr>
        <p:spPr>
          <a:xfrm>
            <a:off x="609600" y="4659956"/>
            <a:ext cx="10921500" cy="749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900" b="1" u="none" strike="noStrike" cap="none">
                <a:latin typeface="Source Sans 3"/>
                <a:ea typeface="Source Sans 3"/>
                <a:cs typeface="Source Sans 3"/>
                <a:sym typeface="Source Sans 3"/>
              </a:rPr>
              <a:t>All submissions must be in English and Section 508 conformant.</a:t>
            </a:r>
            <a:r>
              <a:rPr lang="en-US" sz="1900" b="0" u="none" strike="noStrike" cap="none">
                <a:latin typeface="Source Sans 3"/>
                <a:ea typeface="Source Sans 3"/>
                <a:cs typeface="Source Sans 3"/>
                <a:sym typeface="Source Sans 3"/>
              </a:rPr>
              <a:t> Participants must not use the HHS logo, official seal, or the logo of NIH in their submissions and must not claim federal government endorsement.</a:t>
            </a:r>
            <a:endParaRPr sz="1900" b="0" u="none" strike="noStrike" cap="none">
              <a:latin typeface="Source Sans 3"/>
              <a:ea typeface="Source Sans 3"/>
              <a:cs typeface="Source Sans 3"/>
              <a:sym typeface="Source Sans 3"/>
            </a:endParaRPr>
          </a:p>
          <a:p>
            <a:pPr marL="0" marR="0" lvl="0" indent="0" algn="l" rtl="0">
              <a:lnSpc>
                <a:spcPct val="115000"/>
              </a:lnSpc>
              <a:spcBef>
                <a:spcPts val="0"/>
              </a:spcBef>
              <a:spcAft>
                <a:spcPts val="0"/>
              </a:spcAft>
              <a:buClr>
                <a:srgbClr val="595959"/>
              </a:buClr>
              <a:buSzPts val="1800"/>
              <a:buFont typeface="Source Sans 3"/>
              <a:buNone/>
            </a:pPr>
            <a:r>
              <a:rPr lang="en-US" sz="1900">
                <a:latin typeface="Source Sans 3"/>
                <a:ea typeface="Source Sans 3"/>
                <a:cs typeface="Source Sans 3"/>
                <a:sym typeface="Source Sans 3"/>
              </a:rPr>
              <a:t>*These are page equivalents. A character-restricted form is used for submission, where appropriate.</a:t>
            </a:r>
            <a:endParaRPr sz="1900">
              <a:latin typeface="Source Sans 3"/>
              <a:ea typeface="Source Sans 3"/>
              <a:cs typeface="Source Sans 3"/>
              <a:sym typeface="Source Sans 3"/>
            </a:endParaRPr>
          </a:p>
        </p:txBody>
      </p:sp>
      <p:sp>
        <p:nvSpPr>
          <p:cNvPr id="285" name="Google Shape;285;p16">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86" name="Google Shape;286;p16">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288" name="Google Shape;288;p16">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289" name="Google Shape;289;p16">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13</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295"/>
        <p:cNvGrpSpPr/>
        <p:nvPr/>
      </p:nvGrpSpPr>
      <p:grpSpPr>
        <a:xfrm>
          <a:off x="0" y="0"/>
          <a:ext cx="0" cy="0"/>
          <a:chOff x="0" y="0"/>
          <a:chExt cx="0" cy="0"/>
        </a:xfrm>
      </p:grpSpPr>
      <p:sp>
        <p:nvSpPr>
          <p:cNvPr id="296" name="Google Shape;296;p17"/>
          <p:cNvSpPr txBox="1">
            <a:spLocks noGrp="1"/>
          </p:cNvSpPr>
          <p:nvPr>
            <p:ph type="title"/>
          </p:nvPr>
        </p:nvSpPr>
        <p:spPr>
          <a:xfrm>
            <a:off x="609600" y="762000"/>
            <a:ext cx="11301984" cy="472414"/>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ct val="100000"/>
              <a:buFont typeface="Source Sans 3"/>
              <a:buNone/>
            </a:pPr>
            <a:r>
              <a:rPr lang="en-US" sz="3200" b="1" i="0">
                <a:solidFill>
                  <a:srgbClr val="20568B"/>
                </a:solidFill>
                <a:latin typeface="Source Sans 3"/>
                <a:ea typeface="Source Sans 3"/>
                <a:cs typeface="Source Sans 3"/>
                <a:sym typeface="Source Sans 3"/>
              </a:rPr>
              <a:t>How</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submissions are evaluated</a:t>
            </a:r>
            <a:endParaRPr sz="3200">
              <a:solidFill>
                <a:srgbClr val="000000"/>
              </a:solidFill>
            </a:endParaRPr>
          </a:p>
        </p:txBody>
      </p:sp>
      <p:sp>
        <p:nvSpPr>
          <p:cNvPr id="297" name="Google Shape;297;p17">
            <a:extLst>
              <a:ext uri="{C183D7F6-B498-43B3-948B-1728B52AA6E4}">
                <adec:decorative xmlns:adec="http://schemas.microsoft.com/office/drawing/2017/decorative" val="1"/>
              </a:ext>
            </a:extLst>
          </p:cNvPr>
          <p:cNvSpPr/>
          <p:nvPr/>
        </p:nvSpPr>
        <p:spPr>
          <a:xfrm>
            <a:off x="609600" y="1690275"/>
            <a:ext cx="4953000" cy="3243900"/>
          </a:xfrm>
          <a:prstGeom prst="roundRect">
            <a:avLst>
              <a:gd name="adj" fmla="val 258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7">
            <a:extLst>
              <a:ext uri="{C183D7F6-B498-43B3-948B-1728B52AA6E4}">
                <adec:decorative xmlns:adec="http://schemas.microsoft.com/office/drawing/2017/decorative" val="1"/>
              </a:ext>
            </a:extLst>
          </p:cNvPr>
          <p:cNvSpPr/>
          <p:nvPr/>
        </p:nvSpPr>
        <p:spPr>
          <a:xfrm>
            <a:off x="787400" y="1868069"/>
            <a:ext cx="355500" cy="3555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Source Sans 3"/>
              <a:buNone/>
            </a:pPr>
            <a:r>
              <a:rPr lang="en-US" sz="1800" b="1" i="0" u="none" strike="noStrike" cap="none" dirty="0">
                <a:solidFill>
                  <a:srgbClr val="FFFFFF"/>
                </a:solidFill>
                <a:latin typeface="Source Sans 3"/>
                <a:ea typeface="Source Sans 3"/>
                <a:cs typeface="Source Sans 3"/>
                <a:sym typeface="Source Sans 3"/>
              </a:rPr>
              <a:t>1</a:t>
            </a:r>
            <a:endParaRPr sz="1800" b="0" i="0" u="none" strike="noStrike" cap="none" dirty="0">
              <a:solidFill>
                <a:schemeClr val="dk1"/>
              </a:solidFill>
              <a:latin typeface="Source Sans 3"/>
              <a:ea typeface="Source Sans 3"/>
              <a:cs typeface="Source Sans 3"/>
              <a:sym typeface="Source Sans 3"/>
            </a:endParaRPr>
          </a:p>
        </p:txBody>
      </p:sp>
      <p:sp>
        <p:nvSpPr>
          <p:cNvPr id="299" name="Google Shape;299;p17"/>
          <p:cNvSpPr/>
          <p:nvPr/>
        </p:nvSpPr>
        <p:spPr>
          <a:xfrm>
            <a:off x="787400" y="2299869"/>
            <a:ext cx="4735200" cy="3303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Review Panel:</a:t>
            </a:r>
            <a:endParaRPr sz="2000" b="0" i="0" u="none" strike="noStrike" cap="none">
              <a:solidFill>
                <a:schemeClr val="dk1"/>
              </a:solidFill>
              <a:latin typeface="Source Sans 3"/>
              <a:ea typeface="Source Sans 3"/>
              <a:cs typeface="Source Sans 3"/>
              <a:sym typeface="Source Sans 3"/>
            </a:endParaRPr>
          </a:p>
        </p:txBody>
      </p:sp>
      <p:sp>
        <p:nvSpPr>
          <p:cNvPr id="300" name="Google Shape;300;p17"/>
          <p:cNvSpPr/>
          <p:nvPr/>
        </p:nvSpPr>
        <p:spPr>
          <a:xfrm>
            <a:off x="787400" y="2680869"/>
            <a:ext cx="4735200" cy="18081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I</a:t>
            </a:r>
            <a:r>
              <a:rPr lang="en-US" sz="2000" b="0" i="0" u="none" strike="noStrike" cap="none">
                <a:latin typeface="Source Sans 3"/>
                <a:ea typeface="Source Sans 3"/>
                <a:cs typeface="Source Sans 3"/>
                <a:sym typeface="Source Sans 3"/>
              </a:rPr>
              <a:t>ndividuals with subject matter expertise in disability health research individually evaluate each submission, rating each criterion on a five-point scale from "not at all" to "completely". Ratings are combined into a score for each submission.</a:t>
            </a:r>
            <a:endParaRPr sz="2000" b="0" i="0" u="none" strike="noStrike" cap="none">
              <a:latin typeface="Source Sans 3"/>
              <a:ea typeface="Source Sans 3"/>
              <a:cs typeface="Source Sans 3"/>
              <a:sym typeface="Source Sans 3"/>
            </a:endParaRPr>
          </a:p>
        </p:txBody>
      </p:sp>
      <p:pic>
        <p:nvPicPr>
          <p:cNvPr id="301" name="Google Shape;301;p1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638800" y="3038850"/>
            <a:ext cx="254000" cy="254000"/>
          </a:xfrm>
          <a:prstGeom prst="rect">
            <a:avLst/>
          </a:prstGeom>
          <a:noFill/>
          <a:ln>
            <a:noFill/>
          </a:ln>
        </p:spPr>
      </p:pic>
      <p:sp>
        <p:nvSpPr>
          <p:cNvPr id="302" name="Google Shape;302;p17">
            <a:extLst>
              <a:ext uri="{C183D7F6-B498-43B3-948B-1728B52AA6E4}">
                <adec:decorative xmlns:adec="http://schemas.microsoft.com/office/drawing/2017/decorative" val="1"/>
              </a:ext>
            </a:extLst>
          </p:cNvPr>
          <p:cNvSpPr/>
          <p:nvPr/>
        </p:nvSpPr>
        <p:spPr>
          <a:xfrm>
            <a:off x="5969000" y="1690276"/>
            <a:ext cx="2730600" cy="3243900"/>
          </a:xfrm>
          <a:prstGeom prst="roundRect">
            <a:avLst>
              <a:gd name="adj" fmla="val 2791"/>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7">
            <a:extLst>
              <a:ext uri="{C183D7F6-B498-43B3-948B-1728B52AA6E4}">
                <adec:decorative xmlns:adec="http://schemas.microsoft.com/office/drawing/2017/decorative" val="1"/>
              </a:ext>
            </a:extLst>
          </p:cNvPr>
          <p:cNvSpPr/>
          <p:nvPr/>
        </p:nvSpPr>
        <p:spPr>
          <a:xfrm>
            <a:off x="6146800" y="1868069"/>
            <a:ext cx="355500" cy="3555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Source Sans 3"/>
              <a:buNone/>
            </a:pPr>
            <a:r>
              <a:rPr lang="en-US" sz="1800" b="1" i="0" u="none" strike="noStrike" cap="none">
                <a:solidFill>
                  <a:srgbClr val="FFFFFF"/>
                </a:solidFill>
                <a:latin typeface="Source Sans 3"/>
                <a:ea typeface="Source Sans 3"/>
                <a:cs typeface="Source Sans 3"/>
                <a:sym typeface="Source Sans 3"/>
              </a:rPr>
              <a:t>2</a:t>
            </a:r>
            <a:endParaRPr sz="1800" b="0" i="0" u="none" strike="noStrike" cap="none">
              <a:solidFill>
                <a:schemeClr val="dk1"/>
              </a:solidFill>
              <a:latin typeface="Source Sans 3"/>
              <a:ea typeface="Source Sans 3"/>
              <a:cs typeface="Source Sans 3"/>
              <a:sym typeface="Source Sans 3"/>
            </a:endParaRPr>
          </a:p>
        </p:txBody>
      </p:sp>
      <p:sp>
        <p:nvSpPr>
          <p:cNvPr id="304" name="Google Shape;304;p17"/>
          <p:cNvSpPr/>
          <p:nvPr/>
        </p:nvSpPr>
        <p:spPr>
          <a:xfrm>
            <a:off x="6146800" y="2299869"/>
            <a:ext cx="2446200" cy="3303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Judging Panel:</a:t>
            </a:r>
            <a:endParaRPr sz="2000" b="0" i="0" u="none" strike="noStrike" cap="none">
              <a:solidFill>
                <a:schemeClr val="dk1"/>
              </a:solidFill>
              <a:latin typeface="Source Sans 3"/>
              <a:ea typeface="Source Sans 3"/>
              <a:cs typeface="Source Sans 3"/>
              <a:sym typeface="Source Sans 3"/>
            </a:endParaRPr>
          </a:p>
        </p:txBody>
      </p:sp>
      <p:sp>
        <p:nvSpPr>
          <p:cNvPr id="305" name="Google Shape;305;p17"/>
          <p:cNvSpPr/>
          <p:nvPr/>
        </p:nvSpPr>
        <p:spPr>
          <a:xfrm>
            <a:off x="6146800" y="2680869"/>
            <a:ext cx="2446200" cy="15111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F</a:t>
            </a:r>
            <a:r>
              <a:rPr lang="en-US" sz="2000" b="0" i="0" u="none" strike="noStrike" cap="none">
                <a:latin typeface="Source Sans 3"/>
                <a:ea typeface="Source Sans 3"/>
                <a:cs typeface="Source Sans 3"/>
                <a:sym typeface="Source Sans 3"/>
              </a:rPr>
              <a:t>ederal employees from NIH, and potentially other agencies, receive the scores and select the winners.</a:t>
            </a:r>
            <a:endParaRPr sz="2000" b="0" i="0" u="none" strike="noStrike" cap="none">
              <a:latin typeface="Source Sans 3"/>
              <a:ea typeface="Source Sans 3"/>
              <a:cs typeface="Source Sans 3"/>
              <a:sym typeface="Source Sans 3"/>
            </a:endParaRPr>
          </a:p>
        </p:txBody>
      </p:sp>
      <p:pic>
        <p:nvPicPr>
          <p:cNvPr id="306" name="Google Shape;306;p1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75700" y="3038850"/>
            <a:ext cx="254000" cy="254000"/>
          </a:xfrm>
          <a:prstGeom prst="rect">
            <a:avLst/>
          </a:prstGeom>
          <a:noFill/>
          <a:ln>
            <a:noFill/>
          </a:ln>
        </p:spPr>
      </p:pic>
      <p:sp>
        <p:nvSpPr>
          <p:cNvPr id="307" name="Google Shape;307;p17">
            <a:extLst>
              <a:ext uri="{C183D7F6-B498-43B3-948B-1728B52AA6E4}">
                <adec:decorative xmlns:adec="http://schemas.microsoft.com/office/drawing/2017/decorative" val="1"/>
              </a:ext>
            </a:extLst>
          </p:cNvPr>
          <p:cNvSpPr/>
          <p:nvPr/>
        </p:nvSpPr>
        <p:spPr>
          <a:xfrm>
            <a:off x="9105900" y="1690276"/>
            <a:ext cx="2476500" cy="3243900"/>
          </a:xfrm>
          <a:prstGeom prst="roundRect">
            <a:avLst>
              <a:gd name="adj" fmla="val 3077"/>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7">
            <a:extLst>
              <a:ext uri="{C183D7F6-B498-43B3-948B-1728B52AA6E4}">
                <adec:decorative xmlns:adec="http://schemas.microsoft.com/office/drawing/2017/decorative" val="1"/>
              </a:ext>
            </a:extLst>
          </p:cNvPr>
          <p:cNvSpPr/>
          <p:nvPr/>
        </p:nvSpPr>
        <p:spPr>
          <a:xfrm>
            <a:off x="9283700" y="1868069"/>
            <a:ext cx="355500" cy="3555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Source Sans 3"/>
              <a:buNone/>
            </a:pPr>
            <a:r>
              <a:rPr lang="en-US" sz="1800" b="1" i="0" u="none" strike="noStrike" cap="none">
                <a:solidFill>
                  <a:srgbClr val="FFFFFF"/>
                </a:solidFill>
                <a:latin typeface="Source Sans 3"/>
                <a:ea typeface="Source Sans 3"/>
                <a:cs typeface="Source Sans 3"/>
                <a:sym typeface="Source Sans 3"/>
              </a:rPr>
              <a:t>3</a:t>
            </a:r>
            <a:endParaRPr sz="1800" b="0" i="0" u="none" strike="noStrike" cap="none">
              <a:solidFill>
                <a:schemeClr val="dk1"/>
              </a:solidFill>
              <a:latin typeface="Source Sans 3"/>
              <a:ea typeface="Source Sans 3"/>
              <a:cs typeface="Source Sans 3"/>
              <a:sym typeface="Source Sans 3"/>
            </a:endParaRPr>
          </a:p>
        </p:txBody>
      </p:sp>
      <p:sp>
        <p:nvSpPr>
          <p:cNvPr id="309" name="Google Shape;309;p17"/>
          <p:cNvSpPr/>
          <p:nvPr/>
        </p:nvSpPr>
        <p:spPr>
          <a:xfrm>
            <a:off x="9283700" y="2299869"/>
            <a:ext cx="2184600" cy="6351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Award Approving Official:</a:t>
            </a:r>
            <a:endParaRPr sz="2000" b="0" i="0" u="none" strike="noStrike" cap="none">
              <a:solidFill>
                <a:schemeClr val="dk1"/>
              </a:solidFill>
              <a:latin typeface="Source Sans 3"/>
              <a:ea typeface="Source Sans 3"/>
              <a:cs typeface="Source Sans 3"/>
              <a:sym typeface="Source Sans 3"/>
            </a:endParaRPr>
          </a:p>
        </p:txBody>
      </p:sp>
      <p:sp>
        <p:nvSpPr>
          <p:cNvPr id="310" name="Google Shape;310;p17"/>
          <p:cNvSpPr/>
          <p:nvPr/>
        </p:nvSpPr>
        <p:spPr>
          <a:xfrm>
            <a:off x="9283700" y="2985669"/>
            <a:ext cx="2184600" cy="916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T</a:t>
            </a:r>
            <a:r>
              <a:rPr lang="en-US" sz="2000" b="0" i="0" u="none" strike="noStrike" cap="none">
                <a:latin typeface="Source Sans 3"/>
                <a:ea typeface="Source Sans 3"/>
                <a:cs typeface="Source Sans 3"/>
                <a:sym typeface="Source Sans 3"/>
              </a:rPr>
              <a:t>he Director of DPCPSI gives final award decision approval.</a:t>
            </a:r>
            <a:endParaRPr sz="2000" b="0" i="0" u="none" strike="noStrike" cap="none">
              <a:latin typeface="Source Sans 3"/>
              <a:ea typeface="Source Sans 3"/>
              <a:cs typeface="Source Sans 3"/>
              <a:sym typeface="Source Sans 3"/>
            </a:endParaRPr>
          </a:p>
        </p:txBody>
      </p:sp>
      <p:sp>
        <p:nvSpPr>
          <p:cNvPr id="311" name="Google Shape;311;p17">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12" name="Google Shape;312;p17">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314" name="Google Shape;314;p17">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315" name="Google Shape;315;p17">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14</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321"/>
        <p:cNvGrpSpPr/>
        <p:nvPr/>
      </p:nvGrpSpPr>
      <p:grpSpPr>
        <a:xfrm>
          <a:off x="0" y="0"/>
          <a:ext cx="0" cy="0"/>
          <a:chOff x="0" y="0"/>
          <a:chExt cx="0" cy="0"/>
        </a:xfrm>
      </p:grpSpPr>
      <p:sp>
        <p:nvSpPr>
          <p:cNvPr id="322" name="Google Shape;322;p18"/>
          <p:cNvSpPr txBox="1">
            <a:spLocks noGrp="1"/>
          </p:cNvSpPr>
          <p:nvPr>
            <p:ph type="title"/>
          </p:nvPr>
        </p:nvSpPr>
        <p:spPr>
          <a:xfrm>
            <a:off x="609600" y="762000"/>
            <a:ext cx="11301984" cy="472414"/>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ct val="100000"/>
              <a:buFont typeface="Source Sans 3"/>
              <a:buNone/>
            </a:pPr>
            <a:r>
              <a:rPr lang="en-US" sz="3200" b="1" i="0">
                <a:solidFill>
                  <a:srgbClr val="20568B"/>
                </a:solidFill>
                <a:latin typeface="Source Sans 3"/>
                <a:ea typeface="Source Sans 3"/>
                <a:cs typeface="Source Sans 3"/>
                <a:sym typeface="Source Sans 3"/>
              </a:rPr>
              <a:t>The five</a:t>
            </a:r>
            <a:r>
              <a:rPr lang="en-US" sz="3200" b="0" i="0">
                <a:solidFill>
                  <a:srgbClr val="595959"/>
                </a:solidFill>
                <a:latin typeface="Source Sans 3"/>
                <a:ea typeface="Source Sans 3"/>
                <a:cs typeface="Source Sans 3"/>
                <a:sym typeface="Source Sans 3"/>
              </a:rPr>
              <a:t> </a:t>
            </a:r>
            <a:r>
              <a:rPr lang="en-US">
                <a:solidFill>
                  <a:srgbClr val="000000"/>
                </a:solidFill>
              </a:rPr>
              <a:t>r</a:t>
            </a:r>
            <a:r>
              <a:rPr lang="en-US" sz="3200" b="0" i="0">
                <a:solidFill>
                  <a:srgbClr val="000000"/>
                </a:solidFill>
                <a:latin typeface="Source Sans 3"/>
                <a:ea typeface="Source Sans 3"/>
                <a:cs typeface="Source Sans 3"/>
                <a:sym typeface="Source Sans 3"/>
              </a:rPr>
              <a:t>eview </a:t>
            </a:r>
            <a:r>
              <a:rPr lang="en-US">
                <a:solidFill>
                  <a:srgbClr val="000000"/>
                </a:solidFill>
              </a:rPr>
              <a:t>c</a:t>
            </a:r>
            <a:r>
              <a:rPr lang="en-US" sz="3200" b="0" i="0">
                <a:solidFill>
                  <a:srgbClr val="000000"/>
                </a:solidFill>
                <a:latin typeface="Source Sans 3"/>
                <a:ea typeface="Source Sans 3"/>
                <a:cs typeface="Source Sans 3"/>
                <a:sym typeface="Source Sans 3"/>
              </a:rPr>
              <a:t>riteria (1 of 2)</a:t>
            </a:r>
            <a:endParaRPr sz="3200">
              <a:solidFill>
                <a:srgbClr val="000000"/>
              </a:solidFill>
            </a:endParaRPr>
          </a:p>
        </p:txBody>
      </p:sp>
      <p:graphicFrame>
        <p:nvGraphicFramePr>
          <p:cNvPr id="323" name="Google Shape;323;p18"/>
          <p:cNvGraphicFramePr/>
          <p:nvPr>
            <p:extLst>
              <p:ext uri="{D42A27DB-BD31-4B8C-83A1-F6EECF244321}">
                <p14:modId xmlns:p14="http://schemas.microsoft.com/office/powerpoint/2010/main" val="1768778538"/>
              </p:ext>
            </p:extLst>
          </p:nvPr>
        </p:nvGraphicFramePr>
        <p:xfrm>
          <a:off x="622300" y="1416826"/>
          <a:ext cx="10960125" cy="3901400"/>
        </p:xfrm>
        <a:graphic>
          <a:graphicData uri="http://schemas.openxmlformats.org/drawingml/2006/table">
            <a:tbl>
              <a:tblPr firstRow="1">
                <a:noFill/>
                <a:tableStyleId>{42CDFD85-1246-49EB-9BD3-4A2F4D4F3437}</a:tableStyleId>
              </a:tblPr>
              <a:tblGrid>
                <a:gridCol w="2640400">
                  <a:extLst>
                    <a:ext uri="{9D8B030D-6E8A-4147-A177-3AD203B41FA5}">
                      <a16:colId xmlns:a16="http://schemas.microsoft.com/office/drawing/2014/main" val="20000"/>
                    </a:ext>
                  </a:extLst>
                </a:gridCol>
                <a:gridCol w="2143150">
                  <a:extLst>
                    <a:ext uri="{9D8B030D-6E8A-4147-A177-3AD203B41FA5}">
                      <a16:colId xmlns:a16="http://schemas.microsoft.com/office/drawing/2014/main" val="20001"/>
                    </a:ext>
                  </a:extLst>
                </a:gridCol>
                <a:gridCol w="6176575">
                  <a:extLst>
                    <a:ext uri="{9D8B030D-6E8A-4147-A177-3AD203B41FA5}">
                      <a16:colId xmlns:a16="http://schemas.microsoft.com/office/drawing/2014/main" val="20002"/>
                    </a:ext>
                  </a:extLst>
                </a:gridCol>
              </a:tblGrid>
              <a:tr h="490150">
                <a:tc>
                  <a:txBody>
                    <a:bodyPr/>
                    <a:lstStyle/>
                    <a:p>
                      <a:pPr marL="0" marR="0" lvl="0" indent="0" algn="l" rtl="0">
                        <a:lnSpc>
                          <a:spcPct val="100000"/>
                        </a:lnSpc>
                        <a:spcBef>
                          <a:spcPts val="0"/>
                        </a:spcBef>
                        <a:spcAft>
                          <a:spcPts val="0"/>
                        </a:spcAft>
                        <a:buClr>
                          <a:srgbClr val="595959"/>
                        </a:buClr>
                        <a:buSzPts val="1800"/>
                        <a:buFont typeface="Source Sans 3"/>
                        <a:buNone/>
                      </a:pPr>
                      <a:r>
                        <a:rPr lang="en-US" sz="2000" b="1" u="none" strike="noStrike" cap="none" dirty="0">
                          <a:latin typeface="Source Sans 3"/>
                          <a:ea typeface="Source Sans 3"/>
                          <a:cs typeface="Source Sans 3"/>
                          <a:sym typeface="Source Sans 3"/>
                        </a:rPr>
                        <a:t>Review Criterion</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AFB1B3"/>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AFB1B3"/>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800"/>
                        <a:buFont typeface="Source Sans 3"/>
                        <a:buNone/>
                      </a:pPr>
                      <a:r>
                        <a:rPr lang="en-US" sz="2000" b="1" u="none" strike="noStrike" cap="none" dirty="0">
                          <a:latin typeface="Source Sans 3"/>
                          <a:ea typeface="Source Sans 3"/>
                          <a:cs typeface="Source Sans 3"/>
                          <a:sym typeface="Source Sans 3"/>
                        </a:rPr>
                        <a:t>Points out of 100</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AFB1B3"/>
                      </a:solidFill>
                      <a:prstDash val="solid"/>
                      <a:round/>
                      <a:headEnd type="none" w="sm" len="sm"/>
                      <a:tailEnd type="none" w="sm" len="sm"/>
                    </a:lnL>
                    <a:lnR w="12700" cap="flat" cmpd="sng">
                      <a:solidFill>
                        <a:srgbClr val="AFB1B3"/>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AFB1B3"/>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800"/>
                        <a:buFont typeface="Source Sans 3"/>
                        <a:buNone/>
                      </a:pPr>
                      <a:r>
                        <a:rPr lang="en-US" sz="2000" b="1" u="none" strike="noStrike" cap="none">
                          <a:latin typeface="Source Sans 3"/>
                          <a:ea typeface="Source Sans 3"/>
                          <a:cs typeface="Source Sans 3"/>
                          <a:sym typeface="Source Sans 3"/>
                        </a:rPr>
                        <a:t>Description</a:t>
                      </a:r>
                      <a:endParaRPr sz="2000" u="none" strike="noStrike" cap="none">
                        <a:latin typeface="Source Sans 3"/>
                        <a:ea typeface="Source Sans 3"/>
                        <a:cs typeface="Source Sans 3"/>
                        <a:sym typeface="Source Sans 3"/>
                      </a:endParaRPr>
                    </a:p>
                  </a:txBody>
                  <a:tcPr marL="127000" marR="127000" marT="12700" marB="12700">
                    <a:lnL w="12700" cap="flat" cmpd="sng">
                      <a:solidFill>
                        <a:srgbClr val="AFB1B3"/>
                      </a:solidFill>
                      <a:prstDash val="solid"/>
                      <a:round/>
                      <a:headEnd type="none" w="sm" len="sm"/>
                      <a:tailEnd type="none" w="sm" len="sm"/>
                    </a:lnL>
                    <a:lnR w="12700" cap="flat" cmpd="sng">
                      <a:solidFill>
                        <a:srgbClr val="AFB1B3"/>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AFB1B3"/>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1117775">
                <a:tc>
                  <a:txBody>
                    <a:bodyPr/>
                    <a:lstStyle/>
                    <a:p>
                      <a:pPr marL="0" marR="0" lvl="0" indent="0" algn="l" rtl="0">
                        <a:lnSpc>
                          <a:spcPct val="100000"/>
                        </a:lnSpc>
                        <a:spcBef>
                          <a:spcPts val="0"/>
                        </a:spcBef>
                        <a:spcAft>
                          <a:spcPts val="0"/>
                        </a:spcAft>
                        <a:buClr>
                          <a:srgbClr val="20568B"/>
                        </a:buClr>
                        <a:buSzPts val="1800"/>
                        <a:buFont typeface="Source Sans 3"/>
                        <a:buNone/>
                      </a:pPr>
                      <a:r>
                        <a:rPr lang="en-US" sz="2000" u="none" strike="noStrike" cap="none" dirty="0">
                          <a:solidFill>
                            <a:srgbClr val="20568B"/>
                          </a:solidFill>
                          <a:latin typeface="Source Sans 3"/>
                          <a:ea typeface="Source Sans 3"/>
                          <a:cs typeface="Source Sans 3"/>
                          <a:sym typeface="Source Sans 3"/>
                        </a:rPr>
                        <a:t>Completeness and Clarity of the Submission</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AFB1B3"/>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800"/>
                        <a:buFont typeface="Source Sans 3"/>
                        <a:buNone/>
                      </a:pPr>
                      <a:r>
                        <a:rPr lang="en-US" sz="2000" u="none" strike="noStrike" cap="none" dirty="0">
                          <a:latin typeface="Source Sans 3"/>
                          <a:ea typeface="Source Sans 3"/>
                          <a:cs typeface="Source Sans 3"/>
                          <a:sym typeface="Source Sans 3"/>
                        </a:rPr>
                        <a:t>16 points</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AFB1B3"/>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800"/>
                        <a:buFont typeface="Source Sans 3"/>
                        <a:buNone/>
                      </a:pPr>
                      <a:r>
                        <a:rPr lang="en-US" sz="2000" dirty="0">
                          <a:latin typeface="Source Sans 3"/>
                          <a:ea typeface="Source Sans 3"/>
                          <a:cs typeface="Source Sans 3"/>
                          <a:sym typeface="Source Sans 3"/>
                        </a:rPr>
                        <a:t>Clearly and fully describes the approach: goals, barriers addressed, methods, context, and populations reached. </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AFB1B3"/>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1115000">
                <a:tc>
                  <a:txBody>
                    <a:bodyPr/>
                    <a:lstStyle/>
                    <a:p>
                      <a:pPr marL="0" marR="0" lvl="0" indent="0" algn="l" rtl="0">
                        <a:lnSpc>
                          <a:spcPct val="100000"/>
                        </a:lnSpc>
                        <a:spcBef>
                          <a:spcPts val="0"/>
                        </a:spcBef>
                        <a:spcAft>
                          <a:spcPts val="0"/>
                        </a:spcAft>
                        <a:buClr>
                          <a:srgbClr val="20568B"/>
                        </a:buClr>
                        <a:buSzPts val="1800"/>
                        <a:buFont typeface="Source Sans 3"/>
                        <a:buNone/>
                      </a:pPr>
                      <a:r>
                        <a:rPr lang="en-US" sz="2000" u="none" strike="noStrike" cap="none" dirty="0">
                          <a:solidFill>
                            <a:srgbClr val="20568B"/>
                          </a:solidFill>
                          <a:latin typeface="Source Sans 3"/>
                          <a:ea typeface="Source Sans 3"/>
                          <a:cs typeface="Source Sans 3"/>
                          <a:sym typeface="Source Sans 3"/>
                        </a:rPr>
                        <a:t>Relevance to Disability Inclusion in Clinical Research</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800"/>
                        <a:buFont typeface="Source Sans 3"/>
                        <a:buNone/>
                      </a:pPr>
                      <a:r>
                        <a:rPr lang="en-US" sz="2000" u="none" strike="noStrike" cap="none">
                          <a:latin typeface="Source Sans 3"/>
                          <a:ea typeface="Source Sans 3"/>
                          <a:cs typeface="Source Sans 3"/>
                          <a:sym typeface="Source Sans 3"/>
                        </a:rPr>
                        <a:t>28 points</a:t>
                      </a:r>
                      <a:endParaRPr sz="2000" u="none" strike="noStrike" cap="none">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800"/>
                        <a:buFont typeface="Source Sans 3"/>
                        <a:buNone/>
                      </a:pPr>
                      <a:r>
                        <a:rPr lang="en-US" sz="2000" dirty="0">
                          <a:latin typeface="Source Sans 3"/>
                          <a:ea typeface="Source Sans 3"/>
                          <a:cs typeface="Source Sans 3"/>
                          <a:sym typeface="Source Sans 3"/>
                        </a:rPr>
                        <a:t>Directly and substantively addresses recognized barriers to including people with disabilities in clinical research. </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1178475">
                <a:tc>
                  <a:txBody>
                    <a:bodyPr/>
                    <a:lstStyle/>
                    <a:p>
                      <a:pPr marL="0" marR="0" lvl="0" indent="0" algn="l" rtl="0">
                        <a:lnSpc>
                          <a:spcPct val="100000"/>
                        </a:lnSpc>
                        <a:spcBef>
                          <a:spcPts val="0"/>
                        </a:spcBef>
                        <a:spcAft>
                          <a:spcPts val="0"/>
                        </a:spcAft>
                        <a:buClr>
                          <a:srgbClr val="20568B"/>
                        </a:buClr>
                        <a:buSzPts val="1800"/>
                        <a:buFont typeface="Source Sans 3"/>
                        <a:buNone/>
                      </a:pPr>
                      <a:r>
                        <a:rPr lang="en-US" sz="2000" u="none" strike="noStrike" cap="none" dirty="0">
                          <a:solidFill>
                            <a:srgbClr val="20568B"/>
                          </a:solidFill>
                          <a:latin typeface="Source Sans 3"/>
                          <a:ea typeface="Source Sans 3"/>
                          <a:cs typeface="Source Sans 3"/>
                          <a:sym typeface="Source Sans 3"/>
                        </a:rPr>
                        <a:t>Meaningful Engagement of People with Disabilities</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800"/>
                        <a:buFont typeface="Source Sans 3"/>
                        <a:buNone/>
                      </a:pPr>
                      <a:r>
                        <a:rPr lang="en-US" sz="2000" u="none" strike="noStrike" cap="none" dirty="0">
                          <a:latin typeface="Source Sans 3"/>
                          <a:ea typeface="Source Sans 3"/>
                          <a:cs typeface="Source Sans 3"/>
                          <a:sym typeface="Source Sans 3"/>
                        </a:rPr>
                        <a:t>24 points</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800"/>
                        <a:buFont typeface="Source Sans 3"/>
                        <a:buNone/>
                      </a:pPr>
                      <a:r>
                        <a:rPr lang="en-US" sz="2000" dirty="0">
                          <a:latin typeface="Source Sans 3"/>
                          <a:ea typeface="Source Sans 3"/>
                          <a:cs typeface="Source Sans 3"/>
                          <a:sym typeface="Source Sans 3"/>
                        </a:rPr>
                        <a:t>People with lived experience of disability helped design, implement, or govern the approach, which reflects a range of disability types. </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sp>
        <p:nvSpPr>
          <p:cNvPr id="324" name="Google Shape;324;p18">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5" name="Google Shape;325;p18">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327" name="Google Shape;327;p18">
            <a:extLst>
              <a:ext uri="{C183D7F6-B498-43B3-948B-1728B52AA6E4}">
                <adec:decorative xmlns:adec="http://schemas.microsoft.com/office/drawing/2017/decorative" val="1"/>
              </a:ext>
            </a:extLst>
          </p:cNvPr>
          <p:cNvSpPr/>
          <p:nvPr/>
        </p:nvSpPr>
        <p:spPr>
          <a:xfrm>
            <a:off x="622300" y="6159500"/>
            <a:ext cx="105258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328" name="Google Shape;328;p18">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15</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334"/>
        <p:cNvGrpSpPr/>
        <p:nvPr/>
      </p:nvGrpSpPr>
      <p:grpSpPr>
        <a:xfrm>
          <a:off x="0" y="0"/>
          <a:ext cx="0" cy="0"/>
          <a:chOff x="0" y="0"/>
          <a:chExt cx="0" cy="0"/>
        </a:xfrm>
      </p:grpSpPr>
      <p:sp>
        <p:nvSpPr>
          <p:cNvPr id="335" name="Google Shape;335;p19"/>
          <p:cNvSpPr txBox="1">
            <a:spLocks noGrp="1"/>
          </p:cNvSpPr>
          <p:nvPr>
            <p:ph type="title"/>
          </p:nvPr>
        </p:nvSpPr>
        <p:spPr>
          <a:xfrm>
            <a:off x="609600" y="762000"/>
            <a:ext cx="11301984" cy="472414"/>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ct val="100000"/>
              <a:buFont typeface="Source Sans 3"/>
              <a:buNone/>
            </a:pPr>
            <a:r>
              <a:rPr lang="en-US" sz="3200" b="1" i="0">
                <a:solidFill>
                  <a:srgbClr val="20568B"/>
                </a:solidFill>
                <a:latin typeface="Source Sans 3"/>
                <a:ea typeface="Source Sans 3"/>
                <a:cs typeface="Source Sans 3"/>
                <a:sym typeface="Source Sans 3"/>
              </a:rPr>
              <a:t>The five</a:t>
            </a:r>
            <a:r>
              <a:rPr lang="en-US" sz="3200" b="0" i="0">
                <a:solidFill>
                  <a:srgbClr val="595959"/>
                </a:solidFill>
                <a:latin typeface="Source Sans 3"/>
                <a:ea typeface="Source Sans 3"/>
                <a:cs typeface="Source Sans 3"/>
                <a:sym typeface="Source Sans 3"/>
              </a:rPr>
              <a:t> </a:t>
            </a:r>
            <a:r>
              <a:rPr lang="en-US">
                <a:solidFill>
                  <a:srgbClr val="000000"/>
                </a:solidFill>
              </a:rPr>
              <a:t>r</a:t>
            </a:r>
            <a:r>
              <a:rPr lang="en-US" sz="3200" b="0" i="0">
                <a:solidFill>
                  <a:srgbClr val="000000"/>
                </a:solidFill>
                <a:latin typeface="Source Sans 3"/>
                <a:ea typeface="Source Sans 3"/>
                <a:cs typeface="Source Sans 3"/>
                <a:sym typeface="Source Sans 3"/>
              </a:rPr>
              <a:t>eview </a:t>
            </a:r>
            <a:r>
              <a:rPr lang="en-US">
                <a:solidFill>
                  <a:srgbClr val="000000"/>
                </a:solidFill>
              </a:rPr>
              <a:t>cr</a:t>
            </a:r>
            <a:r>
              <a:rPr lang="en-US" sz="3200" b="0" i="0">
                <a:solidFill>
                  <a:srgbClr val="000000"/>
                </a:solidFill>
                <a:latin typeface="Source Sans 3"/>
                <a:ea typeface="Source Sans 3"/>
                <a:cs typeface="Source Sans 3"/>
                <a:sym typeface="Source Sans 3"/>
              </a:rPr>
              <a:t>iteria (2 of 2)</a:t>
            </a:r>
            <a:endParaRPr sz="3200">
              <a:solidFill>
                <a:srgbClr val="000000"/>
              </a:solidFill>
            </a:endParaRPr>
          </a:p>
        </p:txBody>
      </p:sp>
      <p:graphicFrame>
        <p:nvGraphicFramePr>
          <p:cNvPr id="336" name="Google Shape;336;p19"/>
          <p:cNvGraphicFramePr/>
          <p:nvPr>
            <p:extLst>
              <p:ext uri="{D42A27DB-BD31-4B8C-83A1-F6EECF244321}">
                <p14:modId xmlns:p14="http://schemas.microsoft.com/office/powerpoint/2010/main" val="3794159928"/>
              </p:ext>
            </p:extLst>
          </p:nvPr>
        </p:nvGraphicFramePr>
        <p:xfrm>
          <a:off x="622300" y="1477516"/>
          <a:ext cx="10960125" cy="2648536"/>
        </p:xfrm>
        <a:graphic>
          <a:graphicData uri="http://schemas.openxmlformats.org/drawingml/2006/table">
            <a:tbl>
              <a:tblPr firstRow="1">
                <a:noFill/>
                <a:tableStyleId>{42CDFD85-1246-49EB-9BD3-4A2F4D4F3437}</a:tableStyleId>
              </a:tblPr>
              <a:tblGrid>
                <a:gridCol w="3520475">
                  <a:extLst>
                    <a:ext uri="{9D8B030D-6E8A-4147-A177-3AD203B41FA5}">
                      <a16:colId xmlns:a16="http://schemas.microsoft.com/office/drawing/2014/main" val="20000"/>
                    </a:ext>
                  </a:extLst>
                </a:gridCol>
                <a:gridCol w="2264425">
                  <a:extLst>
                    <a:ext uri="{9D8B030D-6E8A-4147-A177-3AD203B41FA5}">
                      <a16:colId xmlns:a16="http://schemas.microsoft.com/office/drawing/2014/main" val="20001"/>
                    </a:ext>
                  </a:extLst>
                </a:gridCol>
                <a:gridCol w="5175225">
                  <a:extLst>
                    <a:ext uri="{9D8B030D-6E8A-4147-A177-3AD203B41FA5}">
                      <a16:colId xmlns:a16="http://schemas.microsoft.com/office/drawing/2014/main" val="20002"/>
                    </a:ext>
                  </a:extLst>
                </a:gridCol>
              </a:tblGrid>
              <a:tr h="426250">
                <a:tc>
                  <a:txBody>
                    <a:bodyPr/>
                    <a:lstStyle/>
                    <a:p>
                      <a:pPr marL="0" marR="0" lvl="0" indent="0" algn="l" rtl="0">
                        <a:lnSpc>
                          <a:spcPct val="115000"/>
                        </a:lnSpc>
                        <a:spcBef>
                          <a:spcPts val="0"/>
                        </a:spcBef>
                        <a:spcAft>
                          <a:spcPts val="0"/>
                        </a:spcAft>
                        <a:buClr>
                          <a:srgbClr val="595959"/>
                        </a:buClr>
                        <a:buSzPts val="1800"/>
                        <a:buFont typeface="Source Sans 3"/>
                        <a:buNone/>
                      </a:pPr>
                      <a:r>
                        <a:rPr lang="en-US" sz="2000" b="1" u="none" strike="noStrike" cap="none">
                          <a:latin typeface="Source Sans 3"/>
                          <a:ea typeface="Source Sans 3"/>
                          <a:cs typeface="Source Sans 3"/>
                          <a:sym typeface="Source Sans 3"/>
                        </a:rPr>
                        <a:t>Review Criterion</a:t>
                      </a:r>
                      <a:endParaRPr sz="2000" u="none" strike="noStrike" cap="none">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AFB1B3"/>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AFB1B3"/>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595959"/>
                        </a:buClr>
                        <a:buSzPts val="1800"/>
                        <a:buFont typeface="Source Sans 3"/>
                        <a:buNone/>
                      </a:pPr>
                      <a:r>
                        <a:rPr lang="en-US" sz="2000" b="1" u="none" strike="noStrike" cap="none">
                          <a:latin typeface="Source Sans 3"/>
                          <a:ea typeface="Source Sans 3"/>
                          <a:cs typeface="Source Sans 3"/>
                          <a:sym typeface="Source Sans 3"/>
                        </a:rPr>
                        <a:t>Points out of 100</a:t>
                      </a:r>
                      <a:endParaRPr sz="2000" u="none" strike="noStrike" cap="none">
                        <a:latin typeface="Source Sans 3"/>
                        <a:ea typeface="Source Sans 3"/>
                        <a:cs typeface="Source Sans 3"/>
                        <a:sym typeface="Source Sans 3"/>
                      </a:endParaRPr>
                    </a:p>
                  </a:txBody>
                  <a:tcPr marL="127000" marR="127000" marT="12700" marB="12700">
                    <a:lnL w="12700" cap="flat" cmpd="sng">
                      <a:solidFill>
                        <a:srgbClr val="AFB1B3"/>
                      </a:solidFill>
                      <a:prstDash val="solid"/>
                      <a:round/>
                      <a:headEnd type="none" w="sm" len="sm"/>
                      <a:tailEnd type="none" w="sm" len="sm"/>
                    </a:lnL>
                    <a:lnR w="12700" cap="flat" cmpd="sng">
                      <a:solidFill>
                        <a:srgbClr val="AFB1B3"/>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AFB1B3"/>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595959"/>
                        </a:buClr>
                        <a:buSzPts val="1800"/>
                        <a:buFont typeface="Source Sans 3"/>
                        <a:buNone/>
                      </a:pPr>
                      <a:r>
                        <a:rPr lang="en-US" sz="2000" b="1" u="none" strike="noStrike" cap="none">
                          <a:latin typeface="Source Sans 3"/>
                          <a:ea typeface="Source Sans 3"/>
                          <a:cs typeface="Source Sans 3"/>
                          <a:sym typeface="Source Sans 3"/>
                        </a:rPr>
                        <a:t>Description</a:t>
                      </a:r>
                      <a:endParaRPr sz="2000" u="none" strike="noStrike" cap="none">
                        <a:latin typeface="Source Sans 3"/>
                        <a:ea typeface="Source Sans 3"/>
                        <a:cs typeface="Source Sans 3"/>
                        <a:sym typeface="Source Sans 3"/>
                      </a:endParaRPr>
                    </a:p>
                  </a:txBody>
                  <a:tcPr marL="127000" marR="127000" marT="12700" marB="12700">
                    <a:lnL w="12700" cap="flat" cmpd="sng">
                      <a:solidFill>
                        <a:srgbClr val="AFB1B3"/>
                      </a:solidFill>
                      <a:prstDash val="solid"/>
                      <a:round/>
                      <a:headEnd type="none" w="sm" len="sm"/>
                      <a:tailEnd type="none" w="sm" len="sm"/>
                    </a:lnL>
                    <a:lnR w="12700" cap="flat" cmpd="sng">
                      <a:solidFill>
                        <a:srgbClr val="AFB1B3"/>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AFB1B3"/>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938325">
                <a:tc>
                  <a:txBody>
                    <a:bodyPr/>
                    <a:lstStyle/>
                    <a:p>
                      <a:pPr marL="0" marR="0" lvl="0" indent="0" algn="l" rtl="0">
                        <a:lnSpc>
                          <a:spcPct val="115000"/>
                        </a:lnSpc>
                        <a:spcBef>
                          <a:spcPts val="0"/>
                        </a:spcBef>
                        <a:spcAft>
                          <a:spcPts val="0"/>
                        </a:spcAft>
                        <a:buClr>
                          <a:srgbClr val="20568B"/>
                        </a:buClr>
                        <a:buSzPts val="1800"/>
                        <a:buFont typeface="Source Sans 3"/>
                        <a:buNone/>
                      </a:pPr>
                      <a:r>
                        <a:rPr lang="en-US" sz="2000" u="none" strike="noStrike" cap="none">
                          <a:solidFill>
                            <a:srgbClr val="20568B"/>
                          </a:solidFill>
                          <a:latin typeface="Source Sans 3"/>
                          <a:ea typeface="Source Sans 3"/>
                          <a:cs typeface="Source Sans 3"/>
                          <a:sym typeface="Source Sans 3"/>
                        </a:rPr>
                        <a:t>Demonstrated Effectiveness and Impact</a:t>
                      </a:r>
                      <a:endParaRPr sz="2000" u="none" strike="noStrike" cap="none">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AFB1B3"/>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595959"/>
                        </a:buClr>
                        <a:buSzPts val="1800"/>
                        <a:buFont typeface="Source Sans 3"/>
                        <a:buNone/>
                      </a:pPr>
                      <a:r>
                        <a:rPr lang="en-US" sz="2000" u="none" strike="noStrike" cap="none">
                          <a:latin typeface="Source Sans 3"/>
                          <a:ea typeface="Source Sans 3"/>
                          <a:cs typeface="Source Sans 3"/>
                          <a:sym typeface="Source Sans 3"/>
                        </a:rPr>
                        <a:t>16 points</a:t>
                      </a:r>
                      <a:endParaRPr sz="2000" u="none" strike="noStrike" cap="none">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AFB1B3"/>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Evidence that the approach was implemented and improved the inclusion of people with disabilities in research. </a:t>
                      </a:r>
                      <a:endParaRPr sz="2000" u="none" strike="noStrike" cap="none">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AFB1B3"/>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1165900">
                <a:tc>
                  <a:txBody>
                    <a:bodyPr/>
                    <a:lstStyle/>
                    <a:p>
                      <a:pPr marL="0" marR="0" lvl="0" indent="0" algn="l" rtl="0">
                        <a:lnSpc>
                          <a:spcPct val="115000"/>
                        </a:lnSpc>
                        <a:spcBef>
                          <a:spcPts val="0"/>
                        </a:spcBef>
                        <a:spcAft>
                          <a:spcPts val="0"/>
                        </a:spcAft>
                        <a:buClr>
                          <a:srgbClr val="20568B"/>
                        </a:buClr>
                        <a:buSzPts val="1800"/>
                        <a:buFont typeface="Source Sans 3"/>
                        <a:buNone/>
                      </a:pPr>
                      <a:r>
                        <a:rPr lang="en-US" sz="2000" u="none" strike="noStrike" cap="none">
                          <a:solidFill>
                            <a:srgbClr val="20568B"/>
                          </a:solidFill>
                          <a:latin typeface="Source Sans 3"/>
                          <a:ea typeface="Source Sans 3"/>
                          <a:cs typeface="Source Sans 3"/>
                          <a:sym typeface="Source Sans 3"/>
                        </a:rPr>
                        <a:t>Potential for Dissemination, Adaptation, and Sustainability</a:t>
                      </a:r>
                      <a:endParaRPr sz="2000" u="none" strike="noStrike" cap="none">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595959"/>
                        </a:buClr>
                        <a:buSzPts val="1800"/>
                        <a:buFont typeface="Source Sans 3"/>
                        <a:buNone/>
                      </a:pPr>
                      <a:r>
                        <a:rPr lang="en-US" sz="2000" u="none" strike="noStrike" cap="none">
                          <a:latin typeface="Source Sans 3"/>
                          <a:ea typeface="Source Sans 3"/>
                          <a:cs typeface="Source Sans 3"/>
                          <a:sym typeface="Source Sans 3"/>
                        </a:rPr>
                        <a:t>16 points</a:t>
                      </a:r>
                      <a:endParaRPr sz="2000" u="none" strike="noStrike" cap="none">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tc>
                  <a:txBody>
                    <a:bodyPr/>
                    <a:lstStyle/>
                    <a:p>
                      <a:pPr marL="0" marR="0" lvl="0" indent="0" algn="l" rtl="0">
                        <a:lnSpc>
                          <a:spcPct val="115000"/>
                        </a:lnSpc>
                        <a:spcBef>
                          <a:spcPts val="0"/>
                        </a:spcBef>
                        <a:spcAft>
                          <a:spcPts val="0"/>
                        </a:spcAft>
                        <a:buClr>
                          <a:srgbClr val="595959"/>
                        </a:buClr>
                        <a:buSzPts val="1800"/>
                        <a:buFont typeface="Source Sans 3"/>
                        <a:buNone/>
                      </a:pPr>
                      <a:r>
                        <a:rPr lang="en-US" sz="2000" dirty="0">
                          <a:latin typeface="Source Sans 3"/>
                          <a:ea typeface="Source Sans 3"/>
                          <a:cs typeface="Source Sans 3"/>
                          <a:sym typeface="Source Sans 3"/>
                        </a:rPr>
                        <a:t>Others can adopt, adapt, scale, and sustain the approach, with supporting resources or tools. </a:t>
                      </a:r>
                      <a:endParaRPr sz="2000" u="none" strike="noStrike" cap="none" dirty="0">
                        <a:latin typeface="Source Sans 3"/>
                        <a:ea typeface="Source Sans 3"/>
                        <a:cs typeface="Source Sans 3"/>
                        <a:sym typeface="Source Sans 3"/>
                      </a:endParaRPr>
                    </a:p>
                  </a:txBody>
                  <a:tcPr marL="127000" marR="127000" marT="12700" marB="12700">
                    <a:lnL w="12700" cap="flat" cmpd="sng">
                      <a:solidFill>
                        <a:srgbClr val="BCBFC1"/>
                      </a:solidFill>
                      <a:prstDash val="solid"/>
                      <a:round/>
                      <a:headEnd type="none" w="sm" len="sm"/>
                      <a:tailEnd type="none" w="sm" len="sm"/>
                    </a:lnL>
                    <a:lnR w="12700" cap="flat" cmpd="sng">
                      <a:solidFill>
                        <a:srgbClr val="BCBFC1"/>
                      </a:solidFill>
                      <a:prstDash val="solid"/>
                      <a:round/>
                      <a:headEnd type="none" w="sm" len="sm"/>
                      <a:tailEnd type="none" w="sm" len="sm"/>
                    </a:lnR>
                    <a:lnT w="12700" cap="flat" cmpd="sng">
                      <a:solidFill>
                        <a:srgbClr val="BCBFC1"/>
                      </a:solidFill>
                      <a:prstDash val="solid"/>
                      <a:round/>
                      <a:headEnd type="none" w="sm" len="sm"/>
                      <a:tailEnd type="none" w="sm" len="sm"/>
                    </a:lnT>
                    <a:lnB w="12700" cap="flat" cmpd="sng">
                      <a:solidFill>
                        <a:srgbClr val="BCBFC1"/>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bl>
          </a:graphicData>
        </a:graphic>
      </p:graphicFrame>
      <p:sp>
        <p:nvSpPr>
          <p:cNvPr id="337" name="Google Shape;337;p19"/>
          <p:cNvSpPr/>
          <p:nvPr/>
        </p:nvSpPr>
        <p:spPr>
          <a:xfrm>
            <a:off x="622263" y="4585850"/>
            <a:ext cx="10960200" cy="707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i="0" u="none" strike="noStrike" cap="none">
                <a:latin typeface="Source Sans 3"/>
                <a:ea typeface="Source Sans 3"/>
                <a:cs typeface="Source Sans 3"/>
                <a:sym typeface="Source Sans 3"/>
              </a:rPr>
              <a:t>Total: 100 points.</a:t>
            </a:r>
            <a:r>
              <a:rPr lang="en-US" sz="2000" b="0" i="0" u="none" strike="noStrike" cap="none">
                <a:latin typeface="Source Sans 3"/>
                <a:ea typeface="Source Sans 3"/>
                <a:cs typeface="Source Sans 3"/>
                <a:sym typeface="Source Sans 3"/>
              </a:rPr>
              <a:t> The full criteria text is in the Official Rules and under Judging on </a:t>
            </a:r>
            <a:r>
              <a:rPr lang="en-US" sz="2000" b="0" i="0" u="sng" strike="noStrike" cap="none">
                <a:latin typeface="Source Sans 3"/>
                <a:ea typeface="Source Sans 3"/>
                <a:cs typeface="Source Sans 3"/>
                <a:sym typeface="Source Sans 3"/>
                <a:hlinkClick r:id="rId3"/>
              </a:rPr>
              <a:t>disabilityinresearch.org</a:t>
            </a:r>
            <a:r>
              <a:rPr lang="en-US" sz="2000" b="0" i="0" u="none" strike="noStrike" cap="none">
                <a:latin typeface="Source Sans 3"/>
                <a:ea typeface="Source Sans 3"/>
                <a:cs typeface="Source Sans 3"/>
                <a:sym typeface="Source Sans 3"/>
              </a:rPr>
              <a:t>.</a:t>
            </a:r>
            <a:endParaRPr sz="2000" b="0" i="0" u="none" strike="noStrike" cap="none">
              <a:latin typeface="Source Sans 3"/>
              <a:ea typeface="Source Sans 3"/>
              <a:cs typeface="Source Sans 3"/>
              <a:sym typeface="Source Sans 3"/>
            </a:endParaRPr>
          </a:p>
        </p:txBody>
      </p:sp>
      <p:sp>
        <p:nvSpPr>
          <p:cNvPr id="338" name="Google Shape;338;p19">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9" name="Google Shape;339;p19">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341" name="Google Shape;341;p19">
            <a:extLst>
              <a:ext uri="{C183D7F6-B498-43B3-948B-1728B52AA6E4}">
                <adec:decorative xmlns:adec="http://schemas.microsoft.com/office/drawing/2017/decorative" val="1"/>
              </a:ext>
            </a:extLst>
          </p:cNvPr>
          <p:cNvSpPr/>
          <p:nvPr/>
        </p:nvSpPr>
        <p:spPr>
          <a:xfrm>
            <a:off x="622264" y="6159500"/>
            <a:ext cx="10525924"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342" name="Google Shape;342;p19">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16</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348"/>
        <p:cNvGrpSpPr/>
        <p:nvPr/>
      </p:nvGrpSpPr>
      <p:grpSpPr>
        <a:xfrm>
          <a:off x="0" y="0"/>
          <a:ext cx="0" cy="0"/>
          <a:chOff x="0" y="0"/>
          <a:chExt cx="0" cy="0"/>
        </a:xfrm>
      </p:grpSpPr>
      <p:sp>
        <p:nvSpPr>
          <p:cNvPr id="349" name="Google Shape;349;p20"/>
          <p:cNvSpPr txBox="1">
            <a:spLocks noGrp="1"/>
          </p:cNvSpPr>
          <p:nvPr>
            <p:ph type="title"/>
          </p:nvPr>
        </p:nvSpPr>
        <p:spPr>
          <a:xfrm>
            <a:off x="609600" y="762000"/>
            <a:ext cx="11301984" cy="472414"/>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ct val="100000"/>
              <a:buFont typeface="Source Sans 3"/>
              <a:buNone/>
            </a:pPr>
            <a:r>
              <a:rPr lang="en-US" sz="3200" b="1" i="0">
                <a:solidFill>
                  <a:srgbClr val="20568B"/>
                </a:solidFill>
                <a:latin typeface="Source Sans 3"/>
                <a:ea typeface="Source Sans 3"/>
                <a:cs typeface="Source Sans 3"/>
                <a:sym typeface="Source Sans 3"/>
              </a:rPr>
              <a:t>Key</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dates</a:t>
            </a:r>
            <a:endParaRPr sz="3200">
              <a:solidFill>
                <a:srgbClr val="000000"/>
              </a:solidFill>
            </a:endParaRPr>
          </a:p>
        </p:txBody>
      </p:sp>
      <p:sp>
        <p:nvSpPr>
          <p:cNvPr id="350" name="Google Shape;350;p20">
            <a:extLst>
              <a:ext uri="{C183D7F6-B498-43B3-948B-1728B52AA6E4}">
                <adec:decorative xmlns:adec="http://schemas.microsoft.com/office/drawing/2017/decorative" val="1"/>
              </a:ext>
            </a:extLst>
          </p:cNvPr>
          <p:cNvSpPr/>
          <p:nvPr/>
        </p:nvSpPr>
        <p:spPr>
          <a:xfrm>
            <a:off x="609600" y="1711061"/>
            <a:ext cx="10972800" cy="25500"/>
          </a:xfrm>
          <a:prstGeom prst="rect">
            <a:avLst/>
          </a:prstGeom>
          <a:solidFill>
            <a:srgbClr val="2056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0">
            <a:extLst>
              <a:ext uri="{C183D7F6-B498-43B3-948B-1728B52AA6E4}">
                <adec:decorative xmlns:adec="http://schemas.microsoft.com/office/drawing/2017/decorative" val="1"/>
              </a:ext>
            </a:extLst>
          </p:cNvPr>
          <p:cNvSpPr/>
          <p:nvPr/>
        </p:nvSpPr>
        <p:spPr>
          <a:xfrm>
            <a:off x="736600" y="1634861"/>
            <a:ext cx="177900" cy="177900"/>
          </a:xfrm>
          <a:prstGeom prst="roundRect">
            <a:avLst>
              <a:gd name="adj" fmla="val 50000"/>
            </a:avLst>
          </a:prstGeom>
          <a:solidFill>
            <a:srgbClr val="2056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0">
            <a:extLst>
              <a:ext uri="{C183D7F6-B498-43B3-948B-1728B52AA6E4}">
                <adec:decorative xmlns:adec="http://schemas.microsoft.com/office/drawing/2017/decorative" val="1"/>
              </a:ext>
            </a:extLst>
          </p:cNvPr>
          <p:cNvSpPr/>
          <p:nvPr/>
        </p:nvSpPr>
        <p:spPr>
          <a:xfrm>
            <a:off x="2959100" y="1634861"/>
            <a:ext cx="177900" cy="177900"/>
          </a:xfrm>
          <a:prstGeom prst="roundRect">
            <a:avLst>
              <a:gd name="adj" fmla="val 50000"/>
            </a:avLst>
          </a:prstGeom>
          <a:solidFill>
            <a:srgbClr val="2056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0">
            <a:extLst>
              <a:ext uri="{C183D7F6-B498-43B3-948B-1728B52AA6E4}">
                <adec:decorative xmlns:adec="http://schemas.microsoft.com/office/drawing/2017/decorative" val="1"/>
              </a:ext>
            </a:extLst>
          </p:cNvPr>
          <p:cNvSpPr/>
          <p:nvPr/>
        </p:nvSpPr>
        <p:spPr>
          <a:xfrm>
            <a:off x="5137150" y="1584061"/>
            <a:ext cx="279300" cy="279300"/>
          </a:xfrm>
          <a:prstGeom prst="roundRect">
            <a:avLst>
              <a:gd name="adj" fmla="val 50000"/>
            </a:avLst>
          </a:prstGeom>
          <a:solidFill>
            <a:srgbClr val="2056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0">
            <a:extLst>
              <a:ext uri="{C183D7F6-B498-43B3-948B-1728B52AA6E4}">
                <adec:decorative xmlns:adec="http://schemas.microsoft.com/office/drawing/2017/decorative" val="1"/>
              </a:ext>
            </a:extLst>
          </p:cNvPr>
          <p:cNvSpPr/>
          <p:nvPr/>
        </p:nvSpPr>
        <p:spPr>
          <a:xfrm>
            <a:off x="5181600" y="1628511"/>
            <a:ext cx="190500" cy="190500"/>
          </a:xfrm>
          <a:prstGeom prst="roundRect">
            <a:avLst>
              <a:gd name="adj" fmla="val 5000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0">
            <a:extLst>
              <a:ext uri="{C183D7F6-B498-43B3-948B-1728B52AA6E4}">
                <adec:decorative xmlns:adec="http://schemas.microsoft.com/office/drawing/2017/decorative" val="1"/>
              </a:ext>
            </a:extLst>
          </p:cNvPr>
          <p:cNvSpPr/>
          <p:nvPr/>
        </p:nvSpPr>
        <p:spPr>
          <a:xfrm>
            <a:off x="5226050" y="1672961"/>
            <a:ext cx="101700" cy="101700"/>
          </a:xfrm>
          <a:prstGeom prst="roundRect">
            <a:avLst>
              <a:gd name="adj" fmla="val 50000"/>
            </a:avLst>
          </a:prstGeom>
          <a:solidFill>
            <a:srgbClr val="2056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0">
            <a:extLst>
              <a:ext uri="{C183D7F6-B498-43B3-948B-1728B52AA6E4}">
                <adec:decorative xmlns:adec="http://schemas.microsoft.com/office/drawing/2017/decorative" val="1"/>
              </a:ext>
            </a:extLst>
          </p:cNvPr>
          <p:cNvSpPr/>
          <p:nvPr/>
        </p:nvSpPr>
        <p:spPr>
          <a:xfrm>
            <a:off x="7410450" y="1634861"/>
            <a:ext cx="177900" cy="177900"/>
          </a:xfrm>
          <a:prstGeom prst="roundRect">
            <a:avLst>
              <a:gd name="adj" fmla="val 50000"/>
            </a:avLst>
          </a:prstGeom>
          <a:solidFill>
            <a:srgbClr val="2056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0">
            <a:extLst>
              <a:ext uri="{C183D7F6-B498-43B3-948B-1728B52AA6E4}">
                <adec:decorative xmlns:adec="http://schemas.microsoft.com/office/drawing/2017/decorative" val="1"/>
              </a:ext>
            </a:extLst>
          </p:cNvPr>
          <p:cNvSpPr/>
          <p:nvPr/>
        </p:nvSpPr>
        <p:spPr>
          <a:xfrm>
            <a:off x="9639300" y="1634861"/>
            <a:ext cx="177900" cy="177900"/>
          </a:xfrm>
          <a:prstGeom prst="roundRect">
            <a:avLst>
              <a:gd name="adj" fmla="val 50000"/>
            </a:avLst>
          </a:prstGeom>
          <a:solidFill>
            <a:srgbClr val="2056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0"/>
          <p:cNvSpPr/>
          <p:nvPr/>
        </p:nvSpPr>
        <p:spPr>
          <a:xfrm>
            <a:off x="736600" y="2041261"/>
            <a:ext cx="1873200" cy="619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20568B"/>
              </a:buClr>
              <a:buSzPts val="1800"/>
              <a:buFont typeface="Source Sans 3"/>
              <a:buNone/>
            </a:pPr>
            <a:r>
              <a:rPr lang="en-US" sz="1900" b="1" i="0" u="none" strike="noStrike" cap="none">
                <a:solidFill>
                  <a:srgbClr val="20568B"/>
                </a:solidFill>
                <a:latin typeface="Source Sans 3"/>
                <a:ea typeface="Source Sans 3"/>
                <a:cs typeface="Source Sans 3"/>
                <a:sym typeface="Source Sans 3"/>
              </a:rPr>
              <a:t>September 28, 2026:</a:t>
            </a:r>
            <a:endParaRPr sz="1900" b="0" i="0" u="none" strike="noStrike" cap="none">
              <a:solidFill>
                <a:schemeClr val="dk1"/>
              </a:solidFill>
              <a:latin typeface="Source Sans 3"/>
              <a:ea typeface="Source Sans 3"/>
              <a:cs typeface="Source Sans 3"/>
              <a:sym typeface="Source Sans 3"/>
            </a:endParaRPr>
          </a:p>
        </p:txBody>
      </p:sp>
      <p:sp>
        <p:nvSpPr>
          <p:cNvPr id="359" name="Google Shape;359;p20"/>
          <p:cNvSpPr/>
          <p:nvPr/>
        </p:nvSpPr>
        <p:spPr>
          <a:xfrm>
            <a:off x="736600" y="2673613"/>
            <a:ext cx="1873200" cy="15111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900">
                <a:latin typeface="Source Sans 3"/>
                <a:ea typeface="Source Sans 3"/>
                <a:cs typeface="Source Sans 3"/>
                <a:sym typeface="Source Sans 3"/>
              </a:rPr>
              <a:t>S</a:t>
            </a:r>
            <a:r>
              <a:rPr lang="en-US" sz="1900" b="0" i="0" u="none" strike="noStrike" cap="none">
                <a:latin typeface="Source Sans 3"/>
                <a:ea typeface="Source Sans 3"/>
                <a:cs typeface="Source Sans 3"/>
                <a:sym typeface="Source Sans 3"/>
              </a:rPr>
              <a:t>ubmission portal open</a:t>
            </a:r>
            <a:endParaRPr sz="1900" b="0" i="0" u="none" strike="noStrike" cap="none">
              <a:latin typeface="Source Sans 3"/>
              <a:ea typeface="Source Sans 3"/>
              <a:cs typeface="Source Sans 3"/>
              <a:sym typeface="Source Sans 3"/>
            </a:endParaRPr>
          </a:p>
        </p:txBody>
      </p:sp>
      <p:sp>
        <p:nvSpPr>
          <p:cNvPr id="360" name="Google Shape;360;p20"/>
          <p:cNvSpPr/>
          <p:nvPr/>
        </p:nvSpPr>
        <p:spPr>
          <a:xfrm>
            <a:off x="2916107" y="2041239"/>
            <a:ext cx="1873200" cy="619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20568B"/>
              </a:buClr>
              <a:buSzPts val="1800"/>
              <a:buFont typeface="Source Sans 3"/>
              <a:buNone/>
            </a:pPr>
            <a:r>
              <a:rPr lang="en-US" sz="1900" b="1" i="0" u="none" strike="noStrike" cap="none">
                <a:solidFill>
                  <a:srgbClr val="20568B"/>
                </a:solidFill>
                <a:latin typeface="Source Sans 3"/>
                <a:ea typeface="Source Sans 3"/>
                <a:cs typeface="Source Sans 3"/>
                <a:sym typeface="Source Sans 3"/>
              </a:rPr>
              <a:t>January 5, 2027, 5:00 PM ET :</a:t>
            </a:r>
            <a:endParaRPr sz="1900" b="0" i="0" u="none" strike="noStrike" cap="none">
              <a:solidFill>
                <a:schemeClr val="dk1"/>
              </a:solidFill>
              <a:latin typeface="Source Sans 3"/>
              <a:ea typeface="Source Sans 3"/>
              <a:cs typeface="Source Sans 3"/>
              <a:sym typeface="Source Sans 3"/>
            </a:endParaRPr>
          </a:p>
        </p:txBody>
      </p:sp>
      <p:sp>
        <p:nvSpPr>
          <p:cNvPr id="361" name="Google Shape;361;p20"/>
          <p:cNvSpPr/>
          <p:nvPr/>
        </p:nvSpPr>
        <p:spPr>
          <a:xfrm>
            <a:off x="2916107" y="2676100"/>
            <a:ext cx="2072700" cy="1429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900">
                <a:latin typeface="Source Sans 3"/>
                <a:ea typeface="Source Sans 3"/>
                <a:cs typeface="Source Sans 3"/>
                <a:sym typeface="Source Sans 3"/>
              </a:rPr>
              <a:t>S</a:t>
            </a:r>
            <a:r>
              <a:rPr lang="en-US" sz="1900" b="0" i="0" u="none" strike="noStrike" cap="none">
                <a:latin typeface="Source Sans 3"/>
                <a:ea typeface="Source Sans 3"/>
                <a:cs typeface="Source Sans 3"/>
                <a:sym typeface="Source Sans 3"/>
              </a:rPr>
              <a:t>ubmit by this date to be guaranteed </a:t>
            </a:r>
            <a:r>
              <a:rPr lang="en-US" sz="1900">
                <a:latin typeface="Source Sans 3"/>
                <a:ea typeface="Source Sans 3"/>
                <a:cs typeface="Source Sans 3"/>
                <a:sym typeface="Source Sans 3"/>
              </a:rPr>
              <a:t>administrative review feedback</a:t>
            </a:r>
            <a:endParaRPr sz="1900" b="0" i="0" u="none" strike="noStrike" cap="none">
              <a:latin typeface="Source Sans 3"/>
              <a:ea typeface="Source Sans 3"/>
              <a:cs typeface="Source Sans 3"/>
              <a:sym typeface="Source Sans 3"/>
            </a:endParaRPr>
          </a:p>
        </p:txBody>
      </p:sp>
      <p:sp>
        <p:nvSpPr>
          <p:cNvPr id="362" name="Google Shape;362;p20">
            <a:extLst>
              <a:ext uri="{C183D7F6-B498-43B3-948B-1728B52AA6E4}">
                <adec:decorative xmlns:adec="http://schemas.microsoft.com/office/drawing/2017/decorative" val="1"/>
              </a:ext>
            </a:extLst>
          </p:cNvPr>
          <p:cNvSpPr/>
          <p:nvPr/>
        </p:nvSpPr>
        <p:spPr>
          <a:xfrm>
            <a:off x="5059693" y="1939661"/>
            <a:ext cx="2072700" cy="1429800"/>
          </a:xfrm>
          <a:prstGeom prst="roundRect">
            <a:avLst>
              <a:gd name="adj" fmla="val 5329"/>
            </a:avLst>
          </a:prstGeom>
          <a:solidFill>
            <a:srgbClr val="20568B"/>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sz="1900"/>
          </a:p>
        </p:txBody>
      </p:sp>
      <p:sp>
        <p:nvSpPr>
          <p:cNvPr id="363" name="Google Shape;363;p20"/>
          <p:cNvSpPr/>
          <p:nvPr/>
        </p:nvSpPr>
        <p:spPr>
          <a:xfrm>
            <a:off x="5186693" y="2041261"/>
            <a:ext cx="1873200" cy="619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FFFFFF"/>
              </a:buClr>
              <a:buSzPts val="1800"/>
              <a:buFont typeface="Source Sans 3"/>
              <a:buNone/>
            </a:pPr>
            <a:r>
              <a:rPr lang="en-US" sz="1900" b="1" i="0" u="none" strike="noStrike" cap="none">
                <a:solidFill>
                  <a:srgbClr val="FFFFFF"/>
                </a:solidFill>
                <a:latin typeface="Source Sans 3"/>
                <a:ea typeface="Source Sans 3"/>
                <a:cs typeface="Source Sans 3"/>
                <a:sym typeface="Source Sans 3"/>
              </a:rPr>
              <a:t>January 15, 2027, 5:00 PM ET:</a:t>
            </a:r>
            <a:endParaRPr sz="1900" b="0" i="0" u="none" strike="noStrike" cap="none">
              <a:solidFill>
                <a:schemeClr val="dk1"/>
              </a:solidFill>
              <a:latin typeface="Source Sans 3"/>
              <a:ea typeface="Source Sans 3"/>
              <a:cs typeface="Source Sans 3"/>
              <a:sym typeface="Source Sans 3"/>
            </a:endParaRPr>
          </a:p>
        </p:txBody>
      </p:sp>
      <p:sp>
        <p:nvSpPr>
          <p:cNvPr id="364" name="Google Shape;364;p20"/>
          <p:cNvSpPr/>
          <p:nvPr/>
        </p:nvSpPr>
        <p:spPr>
          <a:xfrm>
            <a:off x="5186693" y="2673613"/>
            <a:ext cx="1873200" cy="619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FFFFFF"/>
              </a:buClr>
              <a:buSzPts val="1800"/>
              <a:buFont typeface="Source Sans 3"/>
              <a:buNone/>
            </a:pPr>
            <a:r>
              <a:rPr lang="en-US" sz="1900" b="1">
                <a:solidFill>
                  <a:srgbClr val="FFFFFF"/>
                </a:solidFill>
                <a:latin typeface="Source Sans 3"/>
                <a:ea typeface="Source Sans 3"/>
                <a:cs typeface="Source Sans 3"/>
                <a:sym typeface="Source Sans 3"/>
              </a:rPr>
              <a:t>S</a:t>
            </a:r>
            <a:r>
              <a:rPr lang="en-US" sz="1900" b="1" i="0" u="none" strike="noStrike" cap="none">
                <a:solidFill>
                  <a:srgbClr val="FFFFFF"/>
                </a:solidFill>
                <a:latin typeface="Source Sans 3"/>
                <a:ea typeface="Source Sans 3"/>
                <a:cs typeface="Source Sans 3"/>
                <a:sym typeface="Source Sans 3"/>
              </a:rPr>
              <a:t>ubmission deadline</a:t>
            </a:r>
            <a:endParaRPr sz="1900" b="0" i="0" u="none" strike="noStrike" cap="none">
              <a:solidFill>
                <a:schemeClr val="dk1"/>
              </a:solidFill>
              <a:latin typeface="Source Sans 3"/>
              <a:ea typeface="Source Sans 3"/>
              <a:cs typeface="Source Sans 3"/>
              <a:sym typeface="Source Sans 3"/>
            </a:endParaRPr>
          </a:p>
        </p:txBody>
      </p:sp>
      <p:sp>
        <p:nvSpPr>
          <p:cNvPr id="365" name="Google Shape;365;p20"/>
          <p:cNvSpPr/>
          <p:nvPr/>
        </p:nvSpPr>
        <p:spPr>
          <a:xfrm>
            <a:off x="7411707" y="2041261"/>
            <a:ext cx="1873200" cy="916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1800"/>
              <a:buFont typeface="Source Sans 3"/>
              <a:buNone/>
            </a:pPr>
            <a:r>
              <a:rPr lang="en-US" sz="1900" b="1" i="0" u="none" strike="noStrike" cap="none">
                <a:solidFill>
                  <a:srgbClr val="20568B"/>
                </a:solidFill>
                <a:latin typeface="Source Sans 3"/>
                <a:ea typeface="Source Sans 3"/>
                <a:cs typeface="Source Sans 3"/>
                <a:sym typeface="Source Sans 3"/>
              </a:rPr>
              <a:t>January 20 to February 26, 2027:</a:t>
            </a:r>
            <a:endParaRPr sz="1900" b="0" i="0" u="none" strike="noStrike" cap="none">
              <a:solidFill>
                <a:schemeClr val="dk1"/>
              </a:solidFill>
              <a:latin typeface="Source Sans 3"/>
              <a:ea typeface="Source Sans 3"/>
              <a:cs typeface="Source Sans 3"/>
              <a:sym typeface="Source Sans 3"/>
            </a:endParaRPr>
          </a:p>
        </p:txBody>
      </p:sp>
      <p:sp>
        <p:nvSpPr>
          <p:cNvPr id="366" name="Google Shape;366;p20"/>
          <p:cNvSpPr/>
          <p:nvPr/>
        </p:nvSpPr>
        <p:spPr>
          <a:xfrm>
            <a:off x="7411700" y="3072976"/>
            <a:ext cx="1873200" cy="507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900">
                <a:latin typeface="Source Sans 3"/>
                <a:ea typeface="Source Sans 3"/>
                <a:cs typeface="Source Sans 3"/>
                <a:sym typeface="Source Sans 3"/>
              </a:rPr>
              <a:t>Judging period</a:t>
            </a:r>
            <a:endParaRPr sz="1900" b="0" i="0" u="none" strike="noStrike" cap="none">
              <a:latin typeface="Source Sans 3"/>
              <a:ea typeface="Source Sans 3"/>
              <a:cs typeface="Source Sans 3"/>
              <a:sym typeface="Source Sans 3"/>
            </a:endParaRPr>
          </a:p>
        </p:txBody>
      </p:sp>
      <p:sp>
        <p:nvSpPr>
          <p:cNvPr id="367" name="Google Shape;367;p20"/>
          <p:cNvSpPr/>
          <p:nvPr/>
        </p:nvSpPr>
        <p:spPr>
          <a:xfrm>
            <a:off x="9636787" y="2041261"/>
            <a:ext cx="1873200" cy="3225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1800"/>
              <a:buFont typeface="Source Sans 3"/>
              <a:buNone/>
            </a:pPr>
            <a:r>
              <a:rPr lang="en-US" sz="1900" b="1" i="0" u="none" strike="noStrike" cap="none">
                <a:solidFill>
                  <a:srgbClr val="20568B"/>
                </a:solidFill>
                <a:latin typeface="Source Sans 3"/>
                <a:ea typeface="Source Sans 3"/>
                <a:cs typeface="Source Sans 3"/>
                <a:sym typeface="Source Sans 3"/>
              </a:rPr>
              <a:t>March 25, 2027:</a:t>
            </a:r>
            <a:endParaRPr sz="1900" b="0" i="0" u="none" strike="noStrike" cap="none">
              <a:solidFill>
                <a:schemeClr val="dk1"/>
              </a:solidFill>
              <a:latin typeface="Source Sans 3"/>
              <a:ea typeface="Source Sans 3"/>
              <a:cs typeface="Source Sans 3"/>
              <a:sym typeface="Source Sans 3"/>
            </a:endParaRPr>
          </a:p>
        </p:txBody>
      </p:sp>
      <p:sp>
        <p:nvSpPr>
          <p:cNvPr id="368" name="Google Shape;368;p20"/>
          <p:cNvSpPr/>
          <p:nvPr/>
        </p:nvSpPr>
        <p:spPr>
          <a:xfrm>
            <a:off x="9636787" y="2376484"/>
            <a:ext cx="1873200" cy="619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900">
                <a:latin typeface="Source Sans 3"/>
                <a:ea typeface="Source Sans 3"/>
                <a:cs typeface="Source Sans 3"/>
                <a:sym typeface="Source Sans 3"/>
              </a:rPr>
              <a:t>W</a:t>
            </a:r>
            <a:r>
              <a:rPr lang="en-US" sz="1900" b="0" i="0" u="none" strike="noStrike" cap="none">
                <a:latin typeface="Source Sans 3"/>
                <a:ea typeface="Source Sans 3"/>
                <a:cs typeface="Source Sans 3"/>
                <a:sym typeface="Source Sans 3"/>
              </a:rPr>
              <a:t>inners announced</a:t>
            </a:r>
            <a:endParaRPr sz="1900" b="0" i="0" u="none" strike="noStrike" cap="none">
              <a:latin typeface="Source Sans 3"/>
              <a:ea typeface="Source Sans 3"/>
              <a:cs typeface="Source Sans 3"/>
              <a:sym typeface="Source Sans 3"/>
            </a:endParaRPr>
          </a:p>
        </p:txBody>
      </p:sp>
      <p:sp>
        <p:nvSpPr>
          <p:cNvPr id="369" name="Google Shape;369;p20"/>
          <p:cNvSpPr/>
          <p:nvPr/>
        </p:nvSpPr>
        <p:spPr>
          <a:xfrm>
            <a:off x="609600" y="4678125"/>
            <a:ext cx="10809600" cy="899100"/>
          </a:xfrm>
          <a:prstGeom prst="roundRect">
            <a:avLst>
              <a:gd name="adj" fmla="val 8476"/>
            </a:avLst>
          </a:prstGeom>
          <a:solidFill>
            <a:srgbClr val="FFFFFF"/>
          </a:solidFill>
          <a:ln>
            <a:noFill/>
          </a:ln>
        </p:spPr>
        <p:txBody>
          <a:bodyPr spcFirstLastPara="1" wrap="square" lIns="180875" tIns="130075" rIns="182875" bIns="104675" anchor="ctr" anchorCtr="0">
            <a:noAutofit/>
          </a:bodyPr>
          <a:lstStyle/>
          <a:p>
            <a:pPr marL="0" marR="0" lvl="0" indent="0" algn="just" rtl="0">
              <a:lnSpc>
                <a:spcPct val="115000"/>
              </a:lnSpc>
              <a:spcBef>
                <a:spcPts val="0"/>
              </a:spcBef>
              <a:spcAft>
                <a:spcPts val="0"/>
              </a:spcAft>
              <a:buClr>
                <a:srgbClr val="595959"/>
              </a:buClr>
              <a:buSzPts val="1800"/>
              <a:buFont typeface="Source Sans 3"/>
              <a:buNone/>
            </a:pPr>
            <a:r>
              <a:rPr lang="en-US" sz="1900" b="1" i="0" u="none" strike="noStrike" cap="none">
                <a:latin typeface="Source Sans 3"/>
                <a:ea typeface="Source Sans 3"/>
                <a:cs typeface="Source Sans 3"/>
                <a:sym typeface="Source Sans 3"/>
              </a:rPr>
              <a:t>Office hours:</a:t>
            </a:r>
            <a:r>
              <a:rPr lang="en-US" sz="1900" b="0" i="0" u="none" strike="noStrike" cap="none">
                <a:latin typeface="Source Sans 3"/>
                <a:ea typeface="Source Sans 3"/>
                <a:cs typeface="Source Sans 3"/>
                <a:sym typeface="Source Sans 3"/>
              </a:rPr>
              <a:t> Thursday, November 12, 2026, 12:00 PM ET, and Wednesday, December 2,</a:t>
            </a:r>
            <a:r>
              <a:rPr lang="en-US" sz="1900">
                <a:latin typeface="Source Sans 3"/>
                <a:ea typeface="Source Sans 3"/>
                <a:cs typeface="Source Sans 3"/>
                <a:sym typeface="Source Sans 3"/>
              </a:rPr>
              <a:t> </a:t>
            </a:r>
            <a:r>
              <a:rPr lang="en-US" sz="1900" b="0" i="0" u="none" strike="noStrike" cap="none">
                <a:latin typeface="Source Sans 3"/>
                <a:ea typeface="Source Sans 3"/>
                <a:cs typeface="Source Sans 3"/>
                <a:sym typeface="Source Sans 3"/>
              </a:rPr>
              <a:t>2026, 12:00 PM E</a:t>
            </a:r>
            <a:r>
              <a:rPr lang="en-US" sz="1900">
                <a:latin typeface="Source Sans 3"/>
                <a:ea typeface="Source Sans 3"/>
                <a:cs typeface="Source Sans 3"/>
                <a:sym typeface="Source Sans 3"/>
              </a:rPr>
              <a:t>T</a:t>
            </a:r>
            <a:r>
              <a:rPr lang="en-US" sz="1900" b="0" i="0" u="none" strike="noStrike" cap="none">
                <a:latin typeface="Source Sans 3"/>
                <a:ea typeface="Source Sans 3"/>
                <a:cs typeface="Source Sans 3"/>
                <a:sym typeface="Source Sans 3"/>
              </a:rPr>
              <a:t>. Registration and details on </a:t>
            </a:r>
            <a:r>
              <a:rPr lang="en-US" sz="1900" b="0" i="0" u="sng" strike="noStrike" cap="none">
                <a:latin typeface="Source Sans 3"/>
                <a:ea typeface="Source Sans 3"/>
                <a:cs typeface="Source Sans 3"/>
                <a:sym typeface="Source Sans 3"/>
                <a:hlinkClick r:id="rId3"/>
              </a:rPr>
              <a:t>disabilityinresearch.org</a:t>
            </a:r>
            <a:r>
              <a:rPr lang="en-US" sz="1900" b="0" i="0" u="none" strike="noStrike" cap="none">
                <a:latin typeface="Source Sans 3"/>
                <a:ea typeface="Source Sans 3"/>
                <a:cs typeface="Source Sans 3"/>
                <a:sym typeface="Source Sans 3"/>
              </a:rPr>
              <a:t>.</a:t>
            </a:r>
            <a:endParaRPr sz="1900" b="0" i="0" u="none" strike="noStrike" cap="none">
              <a:latin typeface="Source Sans 3"/>
              <a:ea typeface="Source Sans 3"/>
              <a:cs typeface="Source Sans 3"/>
              <a:sym typeface="Source Sans 3"/>
            </a:endParaRPr>
          </a:p>
        </p:txBody>
      </p:sp>
      <p:sp>
        <p:nvSpPr>
          <p:cNvPr id="370" name="Google Shape;370;p20">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71" name="Google Shape;371;p20">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373" name="Google Shape;373;p20">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374" name="Google Shape;374;p20">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17</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380"/>
        <p:cNvGrpSpPr/>
        <p:nvPr/>
      </p:nvGrpSpPr>
      <p:grpSpPr>
        <a:xfrm>
          <a:off x="0" y="0"/>
          <a:ext cx="0" cy="0"/>
          <a:chOff x="0" y="0"/>
          <a:chExt cx="0" cy="0"/>
        </a:xfrm>
      </p:grpSpPr>
      <p:sp>
        <p:nvSpPr>
          <p:cNvPr id="381" name="Google Shape;381;p21"/>
          <p:cNvSpPr txBox="1">
            <a:spLocks noGrp="1"/>
          </p:cNvSpPr>
          <p:nvPr>
            <p:ph type="title"/>
          </p:nvPr>
        </p:nvSpPr>
        <p:spPr>
          <a:xfrm>
            <a:off x="609600" y="762000"/>
            <a:ext cx="5405400" cy="5079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ts val="3200"/>
              <a:buFont typeface="Source Sans 3"/>
              <a:buNone/>
            </a:pPr>
            <a:r>
              <a:rPr lang="en-US" sz="3200" b="1" i="0">
                <a:solidFill>
                  <a:srgbClr val="20568B"/>
                </a:solidFill>
                <a:latin typeface="Source Sans 3"/>
                <a:ea typeface="Source Sans 3"/>
                <a:cs typeface="Source Sans 3"/>
                <a:sym typeface="Source Sans 3"/>
              </a:rPr>
              <a:t>Rolling </a:t>
            </a:r>
            <a:r>
              <a:rPr lang="en-US" sz="3200" i="0">
                <a:solidFill>
                  <a:srgbClr val="000000"/>
                </a:solidFill>
              </a:rPr>
              <a:t>administrative review</a:t>
            </a:r>
            <a:endParaRPr sz="3200">
              <a:solidFill>
                <a:srgbClr val="000000"/>
              </a:solidFill>
            </a:endParaRPr>
          </a:p>
        </p:txBody>
      </p:sp>
      <p:sp>
        <p:nvSpPr>
          <p:cNvPr id="382" name="Google Shape;382;p21">
            <a:extLst>
              <a:ext uri="{C183D7F6-B498-43B3-948B-1728B52AA6E4}">
                <adec:decorative xmlns:adec="http://schemas.microsoft.com/office/drawing/2017/decorative" val="1"/>
              </a:ext>
            </a:extLst>
          </p:cNvPr>
          <p:cNvSpPr/>
          <p:nvPr/>
        </p:nvSpPr>
        <p:spPr>
          <a:xfrm>
            <a:off x="0" y="5778500"/>
            <a:ext cx="12192000" cy="10794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3" name="Google Shape;383;p21">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385" name="Google Shape;385;p21">
            <a:extLst>
              <a:ext uri="{C183D7F6-B498-43B3-948B-1728B52AA6E4}">
                <adec:decorative xmlns:adec="http://schemas.microsoft.com/office/drawing/2017/decorative" val="1"/>
              </a:ext>
            </a:extLst>
          </p:cNvPr>
          <p:cNvSpPr/>
          <p:nvPr/>
        </p:nvSpPr>
        <p:spPr>
          <a:xfrm>
            <a:off x="609600" y="6159500"/>
            <a:ext cx="10538700" cy="355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386" name="Google Shape;386;p21">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18</a:t>
            </a:r>
            <a:endParaRPr sz="2000" b="1" cap="none">
              <a:solidFill>
                <a:srgbClr val="FFFFFF"/>
              </a:solidFill>
              <a:latin typeface="Source Sans 3"/>
              <a:ea typeface="Source Sans 3"/>
              <a:cs typeface="Source Sans 3"/>
              <a:sym typeface="Source Sans 3"/>
            </a:endParaRPr>
          </a:p>
        </p:txBody>
      </p:sp>
      <p:sp>
        <p:nvSpPr>
          <p:cNvPr id="387" name="Google Shape;387;p21">
            <a:extLst>
              <a:ext uri="{C183D7F6-B498-43B3-948B-1728B52AA6E4}">
                <adec:decorative xmlns:adec="http://schemas.microsoft.com/office/drawing/2017/decorative" val="1"/>
              </a:ext>
            </a:extLst>
          </p:cNvPr>
          <p:cNvSpPr/>
          <p:nvPr/>
        </p:nvSpPr>
        <p:spPr>
          <a:xfrm>
            <a:off x="609600" y="1386826"/>
            <a:ext cx="3522000" cy="2698500"/>
          </a:xfrm>
          <a:prstGeom prst="roundRect">
            <a:avLst>
              <a:gd name="adj" fmla="val 2163"/>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1"/>
          <p:cNvSpPr/>
          <p:nvPr/>
        </p:nvSpPr>
        <p:spPr>
          <a:xfrm>
            <a:off x="863600" y="2275824"/>
            <a:ext cx="3104700" cy="1079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a:latin typeface="Source Sans 3"/>
                <a:ea typeface="Source Sans 3"/>
                <a:cs typeface="Source Sans 3"/>
                <a:sym typeface="Source Sans 3"/>
              </a:rPr>
              <a:t>Submit early </a:t>
            </a:r>
            <a:endParaRPr sz="2000" b="1">
              <a:latin typeface="Source Sans 3"/>
              <a:ea typeface="Source Sans 3"/>
              <a:cs typeface="Source Sans 3"/>
              <a:sym typeface="Source Sans 3"/>
            </a:endParaRPr>
          </a:p>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By January 5, 2027, 5:00 PM ET </a:t>
            </a:r>
            <a:endParaRPr sz="2000">
              <a:latin typeface="Source Sans 3"/>
              <a:ea typeface="Source Sans 3"/>
              <a:cs typeface="Source Sans 3"/>
              <a:sym typeface="Source Sans 3"/>
            </a:endParaRPr>
          </a:p>
        </p:txBody>
      </p:sp>
      <p:sp>
        <p:nvSpPr>
          <p:cNvPr id="389" name="Google Shape;389;p21">
            <a:extLst>
              <a:ext uri="{C183D7F6-B498-43B3-948B-1728B52AA6E4}">
                <adec:decorative xmlns:adec="http://schemas.microsoft.com/office/drawing/2017/decorative" val="1"/>
              </a:ext>
            </a:extLst>
          </p:cNvPr>
          <p:cNvSpPr/>
          <p:nvPr/>
        </p:nvSpPr>
        <p:spPr>
          <a:xfrm>
            <a:off x="4334925" y="1386822"/>
            <a:ext cx="3522000" cy="2698500"/>
          </a:xfrm>
          <a:prstGeom prst="roundRect">
            <a:avLst>
              <a:gd name="adj" fmla="val 2163"/>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1"/>
          <p:cNvSpPr/>
          <p:nvPr/>
        </p:nvSpPr>
        <p:spPr>
          <a:xfrm>
            <a:off x="4588925" y="2275823"/>
            <a:ext cx="3104700" cy="1809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a:latin typeface="Source Sans 3"/>
                <a:ea typeface="Source Sans 3"/>
                <a:cs typeface="Source Sans 3"/>
                <a:sym typeface="Source Sans 3"/>
              </a:rPr>
              <a:t>Get feedback </a:t>
            </a:r>
            <a:endParaRPr sz="2000" b="1">
              <a:latin typeface="Source Sans 3"/>
              <a:ea typeface="Source Sans 3"/>
              <a:cs typeface="Source Sans 3"/>
              <a:sym typeface="Source Sans 3"/>
            </a:endParaRPr>
          </a:p>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Within 5 business days: missing items, eligibility questions, or accessibility issues </a:t>
            </a:r>
            <a:endParaRPr sz="2000">
              <a:latin typeface="Source Sans 3"/>
              <a:ea typeface="Source Sans 3"/>
              <a:cs typeface="Source Sans 3"/>
              <a:sym typeface="Source Sans 3"/>
            </a:endParaRPr>
          </a:p>
        </p:txBody>
      </p:sp>
      <p:sp>
        <p:nvSpPr>
          <p:cNvPr id="391" name="Google Shape;391;p21">
            <a:extLst>
              <a:ext uri="{C183D7F6-B498-43B3-948B-1728B52AA6E4}">
                <adec:decorative xmlns:adec="http://schemas.microsoft.com/office/drawing/2017/decorative" val="1"/>
              </a:ext>
            </a:extLst>
          </p:cNvPr>
          <p:cNvSpPr/>
          <p:nvPr/>
        </p:nvSpPr>
        <p:spPr>
          <a:xfrm>
            <a:off x="8060275" y="1386822"/>
            <a:ext cx="3522000" cy="2698500"/>
          </a:xfrm>
          <a:prstGeom prst="roundRect">
            <a:avLst>
              <a:gd name="adj" fmla="val 2163"/>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1"/>
          <p:cNvSpPr/>
          <p:nvPr/>
        </p:nvSpPr>
        <p:spPr>
          <a:xfrm>
            <a:off x="8314275" y="2275824"/>
            <a:ext cx="3104700" cy="1809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a:latin typeface="Source Sans 3"/>
                <a:ea typeface="Source Sans 3"/>
                <a:cs typeface="Source Sans 3"/>
                <a:sym typeface="Source Sans 3"/>
              </a:rPr>
              <a:t>Correct and resubmit </a:t>
            </a:r>
            <a:endParaRPr sz="2000" b="1">
              <a:latin typeface="Source Sans 3"/>
              <a:ea typeface="Source Sans 3"/>
              <a:cs typeface="Source Sans 3"/>
              <a:sym typeface="Source Sans 3"/>
            </a:endParaRPr>
          </a:p>
          <a:p>
            <a:pPr marL="0" marR="0" lvl="0" indent="0" algn="l" rtl="0">
              <a:lnSpc>
                <a:spcPct val="115000"/>
              </a:lnSpc>
              <a:spcBef>
                <a:spcPts val="0"/>
              </a:spcBef>
              <a:spcAft>
                <a:spcPts val="0"/>
              </a:spcAft>
              <a:buClr>
                <a:srgbClr val="595959"/>
              </a:buClr>
              <a:buSzPts val="1800"/>
              <a:buFont typeface="Source Sans 3"/>
              <a:buNone/>
            </a:pPr>
            <a:r>
              <a:rPr lang="en-US" sz="2000">
                <a:latin typeface="Source Sans 3"/>
                <a:ea typeface="Source Sans 3"/>
                <a:cs typeface="Source Sans 3"/>
                <a:sym typeface="Source Sans 3"/>
              </a:rPr>
              <a:t>By January 15, 2027, 5:00 PM ET </a:t>
            </a:r>
            <a:endParaRPr sz="2000">
              <a:latin typeface="Source Sans 3"/>
              <a:ea typeface="Source Sans 3"/>
              <a:cs typeface="Source Sans 3"/>
              <a:sym typeface="Source Sans 3"/>
            </a:endParaRPr>
          </a:p>
        </p:txBody>
      </p:sp>
      <p:sp>
        <p:nvSpPr>
          <p:cNvPr id="393" name="Google Shape;393;p21"/>
          <p:cNvSpPr txBox="1"/>
          <p:nvPr/>
        </p:nvSpPr>
        <p:spPr>
          <a:xfrm>
            <a:off x="609600" y="4276274"/>
            <a:ext cx="10972800" cy="1354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US" sz="2000">
                <a:latin typeface="Source Sans 3"/>
                <a:ea typeface="Source Sans 3"/>
                <a:cs typeface="Source Sans 3"/>
                <a:sym typeface="Source Sans 3"/>
              </a:rPr>
              <a:t>This review checks eligibility, completeness, and Section 508 accessibility. It does not assess merit or affect scoring.</a:t>
            </a:r>
            <a:endParaRPr sz="2000">
              <a:latin typeface="Source Sans 3"/>
              <a:ea typeface="Source Sans 3"/>
              <a:cs typeface="Source Sans 3"/>
              <a:sym typeface="Source Sans 3"/>
            </a:endParaRPr>
          </a:p>
          <a:p>
            <a:pPr marL="0" lvl="0" indent="0" algn="l" rtl="0">
              <a:lnSpc>
                <a:spcPct val="115000"/>
              </a:lnSpc>
              <a:spcBef>
                <a:spcPts val="1200"/>
              </a:spcBef>
              <a:spcAft>
                <a:spcPts val="1200"/>
              </a:spcAft>
              <a:buNone/>
            </a:pPr>
            <a:r>
              <a:rPr lang="en-US" sz="2000">
                <a:latin typeface="Source Sans 3"/>
                <a:ea typeface="Source Sans 3"/>
                <a:cs typeface="Source Sans 3"/>
                <a:sym typeface="Source Sans 3"/>
              </a:rPr>
              <a:t>Entries received after January 5 are accepted but reviewed as submitted.</a:t>
            </a:r>
            <a:endParaRPr sz="2000">
              <a:latin typeface="Source Sans 3"/>
              <a:ea typeface="Source Sans 3"/>
              <a:cs typeface="Source Sans 3"/>
              <a:sym typeface="Source Sans 3"/>
            </a:endParaRPr>
          </a:p>
        </p:txBody>
      </p:sp>
      <p:pic>
        <p:nvPicPr>
          <p:cNvPr id="395" name="Google Shape;395;p2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63600" y="1684810"/>
            <a:ext cx="457200" cy="457200"/>
          </a:xfrm>
          <a:prstGeom prst="rect">
            <a:avLst/>
          </a:prstGeom>
          <a:noFill/>
          <a:ln>
            <a:noFill/>
          </a:ln>
        </p:spPr>
      </p:pic>
      <p:pic>
        <p:nvPicPr>
          <p:cNvPr id="396" name="Google Shape;396;p2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4588925" y="1627775"/>
            <a:ext cx="457200" cy="457200"/>
          </a:xfrm>
          <a:prstGeom prst="rect">
            <a:avLst/>
          </a:prstGeom>
          <a:noFill/>
          <a:ln>
            <a:noFill/>
          </a:ln>
        </p:spPr>
      </p:pic>
      <p:pic>
        <p:nvPicPr>
          <p:cNvPr id="397" name="Google Shape;397;p21">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314250" y="1684800"/>
            <a:ext cx="457200" cy="457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402"/>
        <p:cNvGrpSpPr/>
        <p:nvPr/>
      </p:nvGrpSpPr>
      <p:grpSpPr>
        <a:xfrm>
          <a:off x="0" y="0"/>
          <a:ext cx="0" cy="0"/>
          <a:chOff x="0" y="0"/>
          <a:chExt cx="0" cy="0"/>
        </a:xfrm>
      </p:grpSpPr>
      <p:sp>
        <p:nvSpPr>
          <p:cNvPr id="403" name="Google Shape;403;p22"/>
          <p:cNvSpPr txBox="1">
            <a:spLocks noGrp="1"/>
          </p:cNvSpPr>
          <p:nvPr>
            <p:ph type="title"/>
          </p:nvPr>
        </p:nvSpPr>
        <p:spPr>
          <a:xfrm>
            <a:off x="609600" y="762000"/>
            <a:ext cx="3734700" cy="5079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ts val="3200"/>
              <a:buFont typeface="Source Sans 3"/>
              <a:buNone/>
            </a:pPr>
            <a:r>
              <a:rPr lang="en-US" sz="3200" b="1" i="0">
                <a:solidFill>
                  <a:srgbClr val="20568B"/>
                </a:solidFill>
                <a:latin typeface="Source Sans 3"/>
                <a:ea typeface="Source Sans 3"/>
                <a:cs typeface="Source Sans 3"/>
                <a:sym typeface="Source Sans 3"/>
              </a:rPr>
              <a:t>Who</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can participate</a:t>
            </a:r>
            <a:endParaRPr sz="3200">
              <a:solidFill>
                <a:srgbClr val="000000"/>
              </a:solidFill>
            </a:endParaRPr>
          </a:p>
        </p:txBody>
      </p:sp>
      <p:sp>
        <p:nvSpPr>
          <p:cNvPr id="404" name="Google Shape;404;p22"/>
          <p:cNvSpPr/>
          <p:nvPr/>
        </p:nvSpPr>
        <p:spPr>
          <a:xfrm>
            <a:off x="609650" y="1750975"/>
            <a:ext cx="2412900" cy="3357000"/>
          </a:xfrm>
          <a:prstGeom prst="roundRect">
            <a:avLst>
              <a:gd name="adj" fmla="val 4038"/>
            </a:avLst>
          </a:prstGeom>
          <a:solidFill>
            <a:srgbClr val="FFFFFF"/>
          </a:solidFill>
          <a:ln>
            <a:noFill/>
          </a:ln>
        </p:spPr>
        <p:txBody>
          <a:bodyPr spcFirstLastPara="1" wrap="square" lIns="130075" tIns="79275" rIns="66825" bIns="53875" anchor="t" anchorCtr="0">
            <a:noAutofit/>
          </a:bodyPr>
          <a:lstStyle/>
          <a:p>
            <a:pPr marL="0" marR="0" lvl="0" indent="0" algn="l" rtl="0">
              <a:lnSpc>
                <a:spcPct val="115000"/>
              </a:lnSpc>
              <a:spcBef>
                <a:spcPts val="0"/>
              </a:spcBef>
              <a:spcAft>
                <a:spcPts val="0"/>
              </a:spcAft>
              <a:buClr>
                <a:srgbClr val="20568B"/>
              </a:buClr>
              <a:buSzPts val="1700"/>
              <a:buFont typeface="Source Sans 3"/>
              <a:buNone/>
            </a:pPr>
            <a:br>
              <a:rPr lang="en-US" sz="2000" b="1">
                <a:solidFill>
                  <a:srgbClr val="20568B"/>
                </a:solidFill>
                <a:latin typeface="Source Sans 3"/>
                <a:ea typeface="Source Sans 3"/>
                <a:cs typeface="Source Sans 3"/>
                <a:sym typeface="Source Sans 3"/>
              </a:rPr>
            </a:br>
            <a:br>
              <a:rPr lang="en-US" sz="2000" b="1">
                <a:solidFill>
                  <a:srgbClr val="20568B"/>
                </a:solidFill>
                <a:latin typeface="Source Sans 3"/>
                <a:ea typeface="Source Sans 3"/>
                <a:cs typeface="Source Sans 3"/>
                <a:sym typeface="Source Sans 3"/>
              </a:rPr>
            </a:br>
            <a:r>
              <a:rPr lang="en-US" sz="2000" b="1">
                <a:solidFill>
                  <a:srgbClr val="20568B"/>
                </a:solidFill>
                <a:latin typeface="Source Sans 3"/>
                <a:ea typeface="Source Sans 3"/>
                <a:cs typeface="Source Sans 3"/>
                <a:sym typeface="Source Sans 3"/>
              </a:rPr>
              <a:t>Individuals </a:t>
            </a:r>
            <a:br>
              <a:rPr lang="en-US" sz="2000" b="1">
                <a:solidFill>
                  <a:srgbClr val="20568B"/>
                </a:solidFill>
                <a:latin typeface="Source Sans 3"/>
                <a:ea typeface="Source Sans 3"/>
                <a:cs typeface="Source Sans 3"/>
                <a:sym typeface="Source Sans 3"/>
              </a:rPr>
            </a:br>
            <a:r>
              <a:rPr lang="en-US" sz="2000">
                <a:latin typeface="Source Sans 3"/>
                <a:ea typeface="Source Sans 3"/>
                <a:cs typeface="Source Sans 3"/>
                <a:sym typeface="Source Sans 3"/>
              </a:rPr>
              <a:t>U.S. citizens or permanent residents.</a:t>
            </a:r>
            <a:endParaRPr sz="2000" b="0" i="0" u="none" strike="noStrike" cap="none">
              <a:latin typeface="Source Sans 3"/>
              <a:ea typeface="Source Sans 3"/>
              <a:cs typeface="Source Sans 3"/>
              <a:sym typeface="Source Sans 3"/>
            </a:endParaRPr>
          </a:p>
        </p:txBody>
      </p:sp>
      <p:sp>
        <p:nvSpPr>
          <p:cNvPr id="405" name="Google Shape;405;p22"/>
          <p:cNvSpPr/>
          <p:nvPr/>
        </p:nvSpPr>
        <p:spPr>
          <a:xfrm>
            <a:off x="3149650" y="1750975"/>
            <a:ext cx="5702400" cy="3357000"/>
          </a:xfrm>
          <a:prstGeom prst="roundRect">
            <a:avLst>
              <a:gd name="adj" fmla="val 4038"/>
            </a:avLst>
          </a:prstGeom>
          <a:solidFill>
            <a:srgbClr val="FFFFFF"/>
          </a:solidFill>
          <a:ln>
            <a:noFill/>
          </a:ln>
        </p:spPr>
        <p:txBody>
          <a:bodyPr spcFirstLastPara="1" wrap="square" lIns="130075" tIns="79275" rIns="0" bIns="53875" anchor="t" anchorCtr="0">
            <a:noAutofit/>
          </a:bodyPr>
          <a:lstStyle/>
          <a:p>
            <a:pPr marL="0" marR="0" lvl="0" indent="0" algn="l" rtl="0">
              <a:lnSpc>
                <a:spcPct val="115000"/>
              </a:lnSpc>
              <a:spcBef>
                <a:spcPts val="0"/>
              </a:spcBef>
              <a:spcAft>
                <a:spcPts val="0"/>
              </a:spcAft>
              <a:buClr>
                <a:srgbClr val="20568B"/>
              </a:buClr>
              <a:buSzPts val="1700"/>
              <a:buFont typeface="Source Sans 3"/>
              <a:buNone/>
            </a:pPr>
            <a:br>
              <a:rPr lang="en-US" sz="2000" b="1" dirty="0">
                <a:solidFill>
                  <a:srgbClr val="20568B"/>
                </a:solidFill>
                <a:latin typeface="Source Sans 3"/>
                <a:ea typeface="Source Sans 3"/>
                <a:cs typeface="Source Sans 3"/>
                <a:sym typeface="Source Sans 3"/>
              </a:rPr>
            </a:br>
            <a:br>
              <a:rPr lang="en-US" sz="2000" b="1" dirty="0">
                <a:solidFill>
                  <a:srgbClr val="20568B"/>
                </a:solidFill>
                <a:latin typeface="Source Sans 3"/>
                <a:ea typeface="Source Sans 3"/>
                <a:cs typeface="Source Sans 3"/>
                <a:sym typeface="Source Sans 3"/>
              </a:rPr>
            </a:br>
            <a:r>
              <a:rPr lang="en-US" sz="2000" b="1" i="0" u="none" strike="noStrike" cap="none" dirty="0">
                <a:solidFill>
                  <a:srgbClr val="20568B"/>
                </a:solidFill>
                <a:latin typeface="Source Sans 3"/>
                <a:ea typeface="Source Sans 3"/>
                <a:cs typeface="Source Sans 3"/>
                <a:sym typeface="Source Sans 3"/>
              </a:rPr>
              <a:t>Teams</a:t>
            </a:r>
            <a:br>
              <a:rPr lang="en-US" sz="2000" b="1" dirty="0">
                <a:solidFill>
                  <a:srgbClr val="20568B"/>
                </a:solidFill>
                <a:latin typeface="Source Sans 3"/>
                <a:ea typeface="Source Sans 3"/>
                <a:cs typeface="Source Sans 3"/>
                <a:sym typeface="Source Sans 3"/>
              </a:rPr>
            </a:br>
            <a:r>
              <a:rPr lang="en-US" sz="2000" dirty="0">
                <a:latin typeface="Source Sans 3"/>
                <a:ea typeface="Source Sans 3"/>
                <a:cs typeface="Source Sans 3"/>
                <a:sym typeface="Source Sans 3"/>
              </a:rPr>
              <a:t>The Team Leader registers, submits, and must be a U.S. citizen or permanent resident. Non-U.S. citizens and non-permanent residents can join as members but are not eligible for a cash prize; their participation may be recognized. </a:t>
            </a:r>
            <a:endParaRPr sz="2000" b="0" i="0" u="none" strike="noStrike" cap="none" dirty="0">
              <a:latin typeface="Source Sans 3"/>
              <a:ea typeface="Source Sans 3"/>
              <a:cs typeface="Source Sans 3"/>
              <a:sym typeface="Source Sans 3"/>
            </a:endParaRPr>
          </a:p>
        </p:txBody>
      </p:sp>
      <p:sp>
        <p:nvSpPr>
          <p:cNvPr id="406" name="Google Shape;406;p22"/>
          <p:cNvSpPr/>
          <p:nvPr/>
        </p:nvSpPr>
        <p:spPr>
          <a:xfrm>
            <a:off x="8978950" y="1750975"/>
            <a:ext cx="2603400" cy="3357000"/>
          </a:xfrm>
          <a:prstGeom prst="roundRect">
            <a:avLst>
              <a:gd name="adj" fmla="val 4038"/>
            </a:avLst>
          </a:prstGeom>
          <a:solidFill>
            <a:srgbClr val="FFFFFF"/>
          </a:solidFill>
          <a:ln>
            <a:noFill/>
          </a:ln>
        </p:spPr>
        <p:txBody>
          <a:bodyPr spcFirstLastPara="1" wrap="square" lIns="130075" tIns="79275" rIns="61100" bIns="53875" anchor="t" anchorCtr="0">
            <a:noAutofit/>
          </a:bodyPr>
          <a:lstStyle/>
          <a:p>
            <a:pPr marL="0" marR="0" lvl="0" indent="0" algn="l" rtl="0">
              <a:lnSpc>
                <a:spcPct val="115000"/>
              </a:lnSpc>
              <a:spcBef>
                <a:spcPts val="0"/>
              </a:spcBef>
              <a:spcAft>
                <a:spcPts val="0"/>
              </a:spcAft>
              <a:buClr>
                <a:srgbClr val="20568B"/>
              </a:buClr>
              <a:buSzPts val="1700"/>
              <a:buFont typeface="Source Sans 3"/>
              <a:buNone/>
            </a:pPr>
            <a:br>
              <a:rPr lang="en-US" sz="2000" b="1">
                <a:solidFill>
                  <a:srgbClr val="20568B"/>
                </a:solidFill>
                <a:latin typeface="Source Sans 3"/>
                <a:ea typeface="Source Sans 3"/>
                <a:cs typeface="Source Sans 3"/>
                <a:sym typeface="Source Sans 3"/>
              </a:rPr>
            </a:br>
            <a:br>
              <a:rPr lang="en-US" sz="2000" b="1">
                <a:solidFill>
                  <a:srgbClr val="20568B"/>
                </a:solidFill>
                <a:latin typeface="Source Sans 3"/>
                <a:ea typeface="Source Sans 3"/>
                <a:cs typeface="Source Sans 3"/>
                <a:sym typeface="Source Sans 3"/>
              </a:rPr>
            </a:br>
            <a:r>
              <a:rPr lang="en-US" sz="2000" b="1">
                <a:solidFill>
                  <a:srgbClr val="20568B"/>
                </a:solidFill>
                <a:latin typeface="Source Sans 3"/>
                <a:ea typeface="Source Sans 3"/>
                <a:cs typeface="Source Sans 3"/>
                <a:sym typeface="Source Sans 3"/>
              </a:rPr>
              <a:t>Entities</a:t>
            </a:r>
            <a:br>
              <a:rPr lang="en-US" sz="2000" b="1">
                <a:solidFill>
                  <a:srgbClr val="20568B"/>
                </a:solidFill>
                <a:latin typeface="Source Sans 3"/>
                <a:ea typeface="Source Sans 3"/>
                <a:cs typeface="Source Sans 3"/>
                <a:sym typeface="Source Sans 3"/>
              </a:rPr>
            </a:br>
            <a:r>
              <a:rPr lang="en-US" sz="2000">
                <a:latin typeface="Source Sans 3"/>
                <a:ea typeface="Source Sans 3"/>
                <a:cs typeface="Source Sans 3"/>
                <a:sym typeface="Source Sans 3"/>
              </a:rPr>
              <a:t>Incorporated in and maintaining a primary place of business in the US. Registers through a Point of Contact.</a:t>
            </a:r>
            <a:endParaRPr sz="2000" i="0" u="none" strike="noStrike" cap="none">
              <a:latin typeface="Source Sans 3"/>
              <a:ea typeface="Source Sans 3"/>
              <a:cs typeface="Source Sans 3"/>
              <a:sym typeface="Source Sans 3"/>
            </a:endParaRPr>
          </a:p>
        </p:txBody>
      </p:sp>
      <p:sp>
        <p:nvSpPr>
          <p:cNvPr id="407" name="Google Shape;407;p22">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8" name="Google Shape;408;p22">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410" name="Google Shape;410;p22">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411" name="Google Shape;411;p22">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19</a:t>
            </a:r>
            <a:endParaRPr sz="2000" b="1" cap="none">
              <a:solidFill>
                <a:srgbClr val="FFFFFF"/>
              </a:solidFill>
              <a:latin typeface="Source Sans 3"/>
              <a:ea typeface="Source Sans 3"/>
              <a:cs typeface="Source Sans 3"/>
              <a:sym typeface="Source Sans 3"/>
            </a:endParaRPr>
          </a:p>
        </p:txBody>
      </p:sp>
      <p:pic>
        <p:nvPicPr>
          <p:cNvPr id="413" name="Google Shape;413;p2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93750" y="1973100"/>
            <a:ext cx="457200" cy="457200"/>
          </a:xfrm>
          <a:prstGeom prst="rect">
            <a:avLst/>
          </a:prstGeom>
          <a:noFill/>
          <a:ln>
            <a:noFill/>
          </a:ln>
        </p:spPr>
      </p:pic>
      <p:pic>
        <p:nvPicPr>
          <p:cNvPr id="414" name="Google Shape;414;p2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3338625" y="1973100"/>
            <a:ext cx="457200" cy="457200"/>
          </a:xfrm>
          <a:prstGeom prst="rect">
            <a:avLst/>
          </a:prstGeom>
          <a:noFill/>
          <a:ln>
            <a:noFill/>
          </a:ln>
        </p:spPr>
      </p:pic>
      <p:pic>
        <p:nvPicPr>
          <p:cNvPr id="415" name="Google Shape;415;p22">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9149725" y="1973100"/>
            <a:ext cx="457200" cy="457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420"/>
        <p:cNvGrpSpPr/>
        <p:nvPr/>
      </p:nvGrpSpPr>
      <p:grpSpPr>
        <a:xfrm>
          <a:off x="0" y="0"/>
          <a:ext cx="0" cy="0"/>
          <a:chOff x="0" y="0"/>
          <a:chExt cx="0" cy="0"/>
        </a:xfrm>
      </p:grpSpPr>
      <p:sp>
        <p:nvSpPr>
          <p:cNvPr id="421" name="Google Shape;421;p23"/>
          <p:cNvSpPr txBox="1">
            <a:spLocks noGrp="1"/>
          </p:cNvSpPr>
          <p:nvPr>
            <p:ph type="title"/>
          </p:nvPr>
        </p:nvSpPr>
        <p:spPr>
          <a:xfrm>
            <a:off x="609600" y="762000"/>
            <a:ext cx="11301900" cy="472500"/>
          </a:xfrm>
          <a:prstGeom prst="rect">
            <a:avLst/>
          </a:prstGeom>
          <a:noFill/>
          <a:ln>
            <a:noFill/>
          </a:ln>
        </p:spPr>
        <p:txBody>
          <a:bodyPr spcFirstLastPara="1" wrap="square" lIns="0" tIns="0" rIns="0" bIns="0" anchor="t" anchorCtr="0">
            <a:noAutofit/>
          </a:bodyPr>
          <a:lstStyle/>
          <a:p>
            <a:pPr marL="0" lvl="0" indent="0" algn="l" rtl="0">
              <a:lnSpc>
                <a:spcPct val="110000"/>
              </a:lnSpc>
              <a:spcBef>
                <a:spcPts val="0"/>
              </a:spcBef>
              <a:spcAft>
                <a:spcPts val="0"/>
              </a:spcAft>
              <a:buClr>
                <a:srgbClr val="20568B"/>
              </a:buClr>
              <a:buSzPts val="3200"/>
              <a:buFont typeface="Source Sans 3"/>
              <a:buNone/>
            </a:pPr>
            <a:r>
              <a:rPr lang="en-US" sz="2850" b="1">
                <a:solidFill>
                  <a:srgbClr val="20568B"/>
                </a:solidFill>
              </a:rPr>
              <a:t>Eligibility </a:t>
            </a:r>
            <a:r>
              <a:rPr lang="en-US" sz="2850">
                <a:solidFill>
                  <a:srgbClr val="000000"/>
                </a:solidFill>
              </a:rPr>
              <a:t>limits and funding rule</a:t>
            </a:r>
            <a:endParaRPr sz="2850">
              <a:solidFill>
                <a:srgbClr val="000000"/>
              </a:solidFill>
            </a:endParaRPr>
          </a:p>
        </p:txBody>
      </p:sp>
      <p:sp>
        <p:nvSpPr>
          <p:cNvPr id="422" name="Google Shape;422;p23"/>
          <p:cNvSpPr/>
          <p:nvPr/>
        </p:nvSpPr>
        <p:spPr>
          <a:xfrm>
            <a:off x="609600" y="1733029"/>
            <a:ext cx="7531200" cy="3587400"/>
          </a:xfrm>
          <a:prstGeom prst="roundRect">
            <a:avLst>
              <a:gd name="adj" fmla="val 4383"/>
            </a:avLst>
          </a:prstGeom>
          <a:solidFill>
            <a:srgbClr val="FFFFFF"/>
          </a:solidFill>
          <a:ln>
            <a:noFill/>
          </a:ln>
        </p:spPr>
        <p:txBody>
          <a:bodyPr spcFirstLastPara="1" wrap="square" lIns="125575" tIns="74775" rIns="0" bIns="49375" anchor="t" anchorCtr="0">
            <a:noAutofit/>
          </a:bodyPr>
          <a:lstStyle/>
          <a:p>
            <a:pPr marL="0" marR="0" lvl="0" indent="0" algn="l" rtl="0">
              <a:lnSpc>
                <a:spcPct val="115000"/>
              </a:lnSpc>
              <a:spcBef>
                <a:spcPts val="0"/>
              </a:spcBef>
              <a:spcAft>
                <a:spcPts val="0"/>
              </a:spcAft>
              <a:buNone/>
            </a:pPr>
            <a:r>
              <a:rPr lang="en-US" sz="2000" b="1" i="0" u="none" strike="noStrike" cap="none">
                <a:solidFill>
                  <a:srgbClr val="20568B"/>
                </a:solidFill>
                <a:latin typeface="Source Sans 3"/>
                <a:ea typeface="Source Sans 3"/>
                <a:cs typeface="Source Sans 3"/>
                <a:sym typeface="Source Sans 3"/>
              </a:rPr>
              <a:t>Not eligible to win</a:t>
            </a:r>
            <a:r>
              <a:rPr lang="en-US" sz="2000" b="0" i="0" u="none" strike="noStrike" cap="none">
                <a:solidFill>
                  <a:srgbClr val="595959"/>
                </a:solidFill>
                <a:latin typeface="Source Sans 3"/>
                <a:ea typeface="Source Sans 3"/>
                <a:cs typeface="Source Sans 3"/>
                <a:sym typeface="Source Sans 3"/>
              </a:rPr>
              <a:t> </a:t>
            </a:r>
            <a:endParaRPr sz="2000" b="0" i="0" u="none" strike="noStrike" cap="none">
              <a:solidFill>
                <a:srgbClr val="595959"/>
              </a:solidFill>
              <a:latin typeface="Source Sans 3"/>
              <a:ea typeface="Source Sans 3"/>
              <a:cs typeface="Source Sans 3"/>
              <a:sym typeface="Source Sans 3"/>
            </a:endParaRPr>
          </a:p>
          <a:p>
            <a:pPr marL="457200" marR="0" lvl="0" indent="-304800" algn="l" rtl="0">
              <a:lnSpc>
                <a:spcPct val="115000"/>
              </a:lnSpc>
              <a:spcBef>
                <a:spcPts val="0"/>
              </a:spcBef>
              <a:spcAft>
                <a:spcPts val="0"/>
              </a:spcAft>
              <a:buSzPts val="1200"/>
              <a:buFont typeface="Source Sans 3"/>
              <a:buChar char="●"/>
            </a:pPr>
            <a:r>
              <a:rPr lang="en-US" sz="2000">
                <a:latin typeface="Source Sans 3"/>
                <a:ea typeface="Source Sans 3"/>
                <a:cs typeface="Source Sans 3"/>
                <a:sym typeface="Source Sans 3"/>
              </a:rPr>
              <a:t>Federal entities, and federal employees acting within the scope of their employment</a:t>
            </a:r>
            <a:endParaRPr sz="2000">
              <a:latin typeface="Source Sans 3"/>
              <a:ea typeface="Source Sans 3"/>
              <a:cs typeface="Source Sans 3"/>
              <a:sym typeface="Source Sans 3"/>
            </a:endParaRPr>
          </a:p>
          <a:p>
            <a:pPr marL="457200" marR="0" lvl="0" indent="-304800" algn="l" rtl="0">
              <a:lnSpc>
                <a:spcPct val="115000"/>
              </a:lnSpc>
              <a:spcBef>
                <a:spcPts val="0"/>
              </a:spcBef>
              <a:spcAft>
                <a:spcPts val="0"/>
              </a:spcAft>
              <a:buSzPts val="1200"/>
              <a:buFont typeface="Source Sans 3"/>
              <a:buChar char="●"/>
            </a:pPr>
            <a:r>
              <a:rPr lang="en-US" sz="2000">
                <a:latin typeface="Source Sans 3"/>
                <a:ea typeface="Source Sans 3"/>
                <a:cs typeface="Source Sans 3"/>
                <a:sym typeface="Source Sans 3"/>
              </a:rPr>
              <a:t>HHS employees acting in their personal capacity</a:t>
            </a:r>
            <a:endParaRPr sz="2000">
              <a:latin typeface="Source Sans 3"/>
              <a:ea typeface="Source Sans 3"/>
              <a:cs typeface="Source Sans 3"/>
              <a:sym typeface="Source Sans 3"/>
            </a:endParaRPr>
          </a:p>
          <a:p>
            <a:pPr marL="457200" marR="0" lvl="0" indent="-304800" algn="l" rtl="0">
              <a:lnSpc>
                <a:spcPct val="115000"/>
              </a:lnSpc>
              <a:spcBef>
                <a:spcPts val="0"/>
              </a:spcBef>
              <a:spcAft>
                <a:spcPts val="0"/>
              </a:spcAft>
              <a:buSzPts val="1200"/>
              <a:buFont typeface="Source Sans 3"/>
              <a:buChar char="●"/>
            </a:pPr>
            <a:r>
              <a:rPr lang="en-US" sz="2000">
                <a:latin typeface="Source Sans 3"/>
                <a:ea typeface="Source Sans 3"/>
                <a:cs typeface="Source Sans 3"/>
                <a:sym typeface="Source Sans 3"/>
              </a:rPr>
              <a:t>Judges of the Challenge, anyone involved in its design, production, execution, or distribution, and their immediate family</a:t>
            </a:r>
            <a:endParaRPr sz="2000">
              <a:latin typeface="Source Sans 3"/>
              <a:ea typeface="Source Sans 3"/>
              <a:cs typeface="Source Sans 3"/>
              <a:sym typeface="Source Sans 3"/>
            </a:endParaRPr>
          </a:p>
          <a:p>
            <a:pPr marL="0" marR="0" lvl="0" indent="0" algn="l" rtl="0">
              <a:lnSpc>
                <a:spcPct val="115000"/>
              </a:lnSpc>
              <a:spcBef>
                <a:spcPts val="0"/>
              </a:spcBef>
              <a:spcAft>
                <a:spcPts val="0"/>
              </a:spcAft>
              <a:buNone/>
            </a:pPr>
            <a:br>
              <a:rPr lang="en-US" sz="1200">
                <a:latin typeface="Source Sans 3"/>
                <a:ea typeface="Source Sans 3"/>
                <a:cs typeface="Source Sans 3"/>
                <a:sym typeface="Source Sans 3"/>
              </a:rPr>
            </a:br>
            <a:r>
              <a:rPr lang="en-US" sz="2000">
                <a:latin typeface="Source Sans 3"/>
                <a:ea typeface="Source Sans 3"/>
                <a:cs typeface="Source Sans 3"/>
                <a:sym typeface="Source Sans 3"/>
              </a:rPr>
              <a:t>Employees of other federal agencies: check with your agency ethics official whether you can accept a prize. </a:t>
            </a:r>
            <a:endParaRPr sz="2000">
              <a:latin typeface="Source Sans 3"/>
              <a:ea typeface="Source Sans 3"/>
              <a:cs typeface="Source Sans 3"/>
              <a:sym typeface="Source Sans 3"/>
            </a:endParaRPr>
          </a:p>
          <a:p>
            <a:pPr marL="0" marR="0" lvl="0" indent="0" algn="l" rtl="0">
              <a:lnSpc>
                <a:spcPct val="115000"/>
              </a:lnSpc>
              <a:spcBef>
                <a:spcPts val="0"/>
              </a:spcBef>
              <a:spcAft>
                <a:spcPts val="0"/>
              </a:spcAft>
              <a:buNone/>
            </a:pPr>
            <a:endParaRPr sz="2000">
              <a:solidFill>
                <a:srgbClr val="595959"/>
              </a:solidFill>
              <a:latin typeface="Source Sans 3"/>
              <a:ea typeface="Source Sans 3"/>
              <a:cs typeface="Source Sans 3"/>
              <a:sym typeface="Source Sans 3"/>
            </a:endParaRPr>
          </a:p>
          <a:p>
            <a:pPr marL="0" marR="0" lvl="0" indent="0" algn="l" rtl="0">
              <a:lnSpc>
                <a:spcPct val="115000"/>
              </a:lnSpc>
              <a:spcBef>
                <a:spcPts val="0"/>
              </a:spcBef>
              <a:spcAft>
                <a:spcPts val="0"/>
              </a:spcAft>
              <a:buNone/>
            </a:pPr>
            <a:endParaRPr sz="2000">
              <a:solidFill>
                <a:srgbClr val="595959"/>
              </a:solidFill>
              <a:latin typeface="Source Sans 3"/>
              <a:ea typeface="Source Sans 3"/>
              <a:cs typeface="Source Sans 3"/>
              <a:sym typeface="Source Sans 3"/>
            </a:endParaRPr>
          </a:p>
        </p:txBody>
      </p:sp>
      <p:sp>
        <p:nvSpPr>
          <p:cNvPr id="423" name="Google Shape;423;p23"/>
          <p:cNvSpPr/>
          <p:nvPr/>
        </p:nvSpPr>
        <p:spPr>
          <a:xfrm>
            <a:off x="8293200" y="1733025"/>
            <a:ext cx="3289200" cy="3587400"/>
          </a:xfrm>
          <a:prstGeom prst="roundRect">
            <a:avLst>
              <a:gd name="adj" fmla="val 4383"/>
            </a:avLst>
          </a:prstGeom>
          <a:solidFill>
            <a:srgbClr val="FFFFFF"/>
          </a:solidFill>
          <a:ln>
            <a:noFill/>
          </a:ln>
        </p:spPr>
        <p:txBody>
          <a:bodyPr spcFirstLastPara="1" wrap="square" lIns="125575" tIns="74775" rIns="35675" bIns="49375" anchor="t" anchorCtr="0">
            <a:noAutofit/>
          </a:bodyPr>
          <a:lstStyle/>
          <a:p>
            <a:pPr marL="0" marR="0" lvl="0" indent="0" algn="l" rtl="0">
              <a:lnSpc>
                <a:spcPct val="115000"/>
              </a:lnSpc>
              <a:spcBef>
                <a:spcPts val="0"/>
              </a:spcBef>
              <a:spcAft>
                <a:spcPts val="0"/>
              </a:spcAft>
              <a:buClr>
                <a:srgbClr val="20568B"/>
              </a:buClr>
              <a:buSzPts val="1700"/>
              <a:buFont typeface="Source Sans 3"/>
              <a:buNone/>
            </a:pPr>
            <a:r>
              <a:rPr lang="en-US" sz="2000" b="1" i="0" u="none" strike="noStrike" cap="none">
                <a:solidFill>
                  <a:srgbClr val="20568B"/>
                </a:solidFill>
                <a:latin typeface="Source Sans 3"/>
                <a:ea typeface="Source Sans 3"/>
                <a:cs typeface="Source Sans 3"/>
                <a:sym typeface="Source Sans 3"/>
              </a:rPr>
              <a:t>Funding rule</a:t>
            </a:r>
            <a:r>
              <a:rPr lang="en-US" sz="2000" b="0" i="0" u="none" strike="noStrike" cap="none">
                <a:solidFill>
                  <a:srgbClr val="595959"/>
                </a:solidFill>
                <a:latin typeface="Source Sans 3"/>
                <a:ea typeface="Source Sans 3"/>
                <a:cs typeface="Source Sans 3"/>
                <a:sym typeface="Source Sans 3"/>
              </a:rPr>
              <a:t> </a:t>
            </a:r>
            <a:br>
              <a:rPr lang="en-US" sz="2000">
                <a:solidFill>
                  <a:srgbClr val="595959"/>
                </a:solidFill>
                <a:latin typeface="Source Sans 3"/>
                <a:ea typeface="Source Sans 3"/>
                <a:cs typeface="Source Sans 3"/>
                <a:sym typeface="Source Sans 3"/>
              </a:rPr>
            </a:br>
            <a:r>
              <a:rPr lang="en-US" sz="2000">
                <a:latin typeface="Source Sans 3"/>
                <a:ea typeface="Source Sans 3"/>
                <a:cs typeface="Source Sans 3"/>
                <a:sym typeface="Source Sans 3"/>
              </a:rPr>
              <a:t>Federal funds from a grant, cooperative agreement, or contract may not be used to develop or support a submission.</a:t>
            </a:r>
            <a:endParaRPr sz="2000" b="0" i="0" u="none" strike="noStrike" cap="none">
              <a:latin typeface="Source Sans 3"/>
              <a:ea typeface="Source Sans 3"/>
              <a:cs typeface="Source Sans 3"/>
              <a:sym typeface="Source Sans 3"/>
            </a:endParaRPr>
          </a:p>
        </p:txBody>
      </p:sp>
      <p:sp>
        <p:nvSpPr>
          <p:cNvPr id="424" name="Google Shape;424;p23">
            <a:extLst>
              <a:ext uri="{C183D7F6-B498-43B3-948B-1728B52AA6E4}">
                <adec:decorative xmlns:adec="http://schemas.microsoft.com/office/drawing/2017/decorative" val="1"/>
              </a:ext>
            </a:extLst>
          </p:cNvPr>
          <p:cNvSpPr/>
          <p:nvPr/>
        </p:nvSpPr>
        <p:spPr>
          <a:xfrm>
            <a:off x="0" y="5778500"/>
            <a:ext cx="12192000" cy="10794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25" name="Google Shape;425;p23">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427" name="Google Shape;427;p23">
            <a:extLst>
              <a:ext uri="{C183D7F6-B498-43B3-948B-1728B52AA6E4}">
                <adec:decorative xmlns:adec="http://schemas.microsoft.com/office/drawing/2017/decorative" val="1"/>
              </a:ext>
            </a:extLst>
          </p:cNvPr>
          <p:cNvSpPr/>
          <p:nvPr/>
        </p:nvSpPr>
        <p:spPr>
          <a:xfrm>
            <a:off x="609600" y="6159500"/>
            <a:ext cx="10538700" cy="355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428" name="Google Shape;428;p23">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20</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434"/>
        <p:cNvGrpSpPr/>
        <p:nvPr/>
      </p:nvGrpSpPr>
      <p:grpSpPr>
        <a:xfrm>
          <a:off x="0" y="0"/>
          <a:ext cx="0" cy="0"/>
          <a:chOff x="0" y="0"/>
          <a:chExt cx="0" cy="0"/>
        </a:xfrm>
      </p:grpSpPr>
      <p:sp>
        <p:nvSpPr>
          <p:cNvPr id="435" name="Google Shape;435;p24"/>
          <p:cNvSpPr txBox="1">
            <a:spLocks noGrp="1"/>
          </p:cNvSpPr>
          <p:nvPr>
            <p:ph type="title"/>
          </p:nvPr>
        </p:nvSpPr>
        <p:spPr>
          <a:xfrm>
            <a:off x="609600" y="762000"/>
            <a:ext cx="6169200" cy="5079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ts val="3200"/>
              <a:buFont typeface="Source Sans 3"/>
              <a:buNone/>
            </a:pPr>
            <a:r>
              <a:rPr lang="en-US" sz="3200" b="1" i="0">
                <a:solidFill>
                  <a:srgbClr val="20568B"/>
                </a:solidFill>
                <a:latin typeface="Source Sans 3"/>
                <a:ea typeface="Source Sans 3"/>
                <a:cs typeface="Source Sans 3"/>
                <a:sym typeface="Source Sans 3"/>
              </a:rPr>
              <a:t>How to</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enter: getting started</a:t>
            </a:r>
            <a:endParaRPr sz="3200">
              <a:solidFill>
                <a:srgbClr val="000000"/>
              </a:solidFill>
            </a:endParaRPr>
          </a:p>
        </p:txBody>
      </p:sp>
      <p:pic>
        <p:nvPicPr>
          <p:cNvPr id="449" name="Google Shape;449;p24" descr="Screenshot of the homepage of disabilityinresearch.org, displaying the NIH Disability in Research Challenge title, the '1 in 4 Americans has a disability' summary text, the $1,000,000 prize purse callout, and navigation options."/>
          <p:cNvPicPr preferRelativeResize="0"/>
          <p:nvPr/>
        </p:nvPicPr>
        <p:blipFill>
          <a:blip r:embed="rId3">
            <a:alphaModFix/>
          </a:blip>
          <a:stretch>
            <a:fillRect/>
          </a:stretch>
        </p:blipFill>
        <p:spPr>
          <a:xfrm>
            <a:off x="177800" y="1824800"/>
            <a:ext cx="5740398" cy="3132013"/>
          </a:xfrm>
          <a:prstGeom prst="rect">
            <a:avLst/>
          </a:prstGeom>
          <a:noFill/>
          <a:ln>
            <a:noFill/>
          </a:ln>
        </p:spPr>
      </p:pic>
      <p:sp>
        <p:nvSpPr>
          <p:cNvPr id="436" name="Google Shape;436;p24"/>
          <p:cNvSpPr/>
          <p:nvPr/>
        </p:nvSpPr>
        <p:spPr>
          <a:xfrm>
            <a:off x="6045200" y="1847492"/>
            <a:ext cx="355500" cy="3555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Source Sans 3"/>
              <a:buNone/>
            </a:pPr>
            <a:r>
              <a:rPr lang="en-US" sz="1800" b="1" i="0" u="none" strike="noStrike" cap="none">
                <a:solidFill>
                  <a:srgbClr val="FFFFFF"/>
                </a:solidFill>
                <a:latin typeface="Source Sans 3"/>
                <a:ea typeface="Source Sans 3"/>
                <a:cs typeface="Source Sans 3"/>
                <a:sym typeface="Source Sans 3"/>
              </a:rPr>
              <a:t>1</a:t>
            </a:r>
            <a:endParaRPr sz="1800" b="0" i="0" u="none" strike="noStrike" cap="none">
              <a:solidFill>
                <a:schemeClr val="dk1"/>
              </a:solidFill>
              <a:latin typeface="Source Sans 3"/>
              <a:ea typeface="Source Sans 3"/>
              <a:cs typeface="Source Sans 3"/>
              <a:sym typeface="Source Sans 3"/>
            </a:endParaRPr>
          </a:p>
        </p:txBody>
      </p:sp>
      <p:sp>
        <p:nvSpPr>
          <p:cNvPr id="437" name="Google Shape;437;p24"/>
          <p:cNvSpPr/>
          <p:nvPr/>
        </p:nvSpPr>
        <p:spPr>
          <a:xfrm>
            <a:off x="6527800" y="1821966"/>
            <a:ext cx="5206200" cy="619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800"/>
              <a:buFont typeface="Source Sans 3"/>
              <a:buNone/>
            </a:pPr>
            <a:r>
              <a:rPr lang="en-US" sz="1900" b="0" i="0" u="none" strike="noStrike" cap="none">
                <a:latin typeface="Source Sans 3"/>
                <a:ea typeface="Source Sans 3"/>
                <a:cs typeface="Source Sans 3"/>
                <a:sym typeface="Source Sans 3"/>
              </a:rPr>
              <a:t>Go to </a:t>
            </a:r>
            <a:r>
              <a:rPr lang="en-US" sz="1900" b="0" i="0" u="sng" strike="noStrike" cap="none">
                <a:latin typeface="Source Sans 3"/>
                <a:ea typeface="Source Sans 3"/>
                <a:cs typeface="Source Sans 3"/>
                <a:sym typeface="Source Sans 3"/>
                <a:hlinkClick r:id="rId4"/>
              </a:rPr>
              <a:t>disabilityinresearch.org</a:t>
            </a:r>
            <a:r>
              <a:rPr lang="en-US" sz="1900" b="0" i="0" u="none" strike="noStrike" cap="none">
                <a:latin typeface="Source Sans 3"/>
                <a:ea typeface="Source Sans 3"/>
                <a:cs typeface="Source Sans 3"/>
                <a:sym typeface="Source Sans 3"/>
              </a:rPr>
              <a:t> and open the </a:t>
            </a:r>
            <a:r>
              <a:rPr lang="en-US" sz="1900" b="0" i="0" u="sng" strike="noStrike" cap="none">
                <a:latin typeface="Source Sans 3"/>
                <a:ea typeface="Source Sans 3"/>
                <a:cs typeface="Source Sans 3"/>
                <a:sym typeface="Source Sans 3"/>
                <a:hlinkClick r:id="rId5"/>
              </a:rPr>
              <a:t>registration and submission portal</a:t>
            </a:r>
            <a:r>
              <a:rPr lang="en-US" sz="1900" b="0" i="0" u="none" strike="noStrike" cap="none">
                <a:latin typeface="Source Sans 3"/>
                <a:ea typeface="Source Sans 3"/>
                <a:cs typeface="Source Sans 3"/>
                <a:sym typeface="Source Sans 3"/>
              </a:rPr>
              <a:t>.</a:t>
            </a:r>
            <a:endParaRPr sz="1900" b="0" i="0" u="none" strike="noStrike" cap="none">
              <a:latin typeface="Source Sans 3"/>
              <a:ea typeface="Source Sans 3"/>
              <a:cs typeface="Source Sans 3"/>
              <a:sym typeface="Source Sans 3"/>
            </a:endParaRPr>
          </a:p>
        </p:txBody>
      </p:sp>
      <p:sp>
        <p:nvSpPr>
          <p:cNvPr id="438" name="Google Shape;438;p24"/>
          <p:cNvSpPr/>
          <p:nvPr/>
        </p:nvSpPr>
        <p:spPr>
          <a:xfrm>
            <a:off x="6045200" y="2649213"/>
            <a:ext cx="355500" cy="3555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Source Sans 3"/>
              <a:buNone/>
            </a:pPr>
            <a:r>
              <a:rPr lang="en-US" sz="1800" b="1" i="0" u="none" strike="noStrike" cap="none">
                <a:solidFill>
                  <a:srgbClr val="FFFFFF"/>
                </a:solidFill>
                <a:latin typeface="Source Sans 3"/>
                <a:ea typeface="Source Sans 3"/>
                <a:cs typeface="Source Sans 3"/>
                <a:sym typeface="Source Sans 3"/>
              </a:rPr>
              <a:t>2</a:t>
            </a:r>
            <a:endParaRPr sz="1800" b="0" i="0" u="none" strike="noStrike" cap="none">
              <a:solidFill>
                <a:schemeClr val="dk1"/>
              </a:solidFill>
              <a:latin typeface="Source Sans 3"/>
              <a:ea typeface="Source Sans 3"/>
              <a:cs typeface="Source Sans 3"/>
              <a:sym typeface="Source Sans 3"/>
            </a:endParaRPr>
          </a:p>
        </p:txBody>
      </p:sp>
      <p:sp>
        <p:nvSpPr>
          <p:cNvPr id="439" name="Google Shape;439;p24"/>
          <p:cNvSpPr/>
          <p:nvPr/>
        </p:nvSpPr>
        <p:spPr>
          <a:xfrm>
            <a:off x="6527800" y="2606712"/>
            <a:ext cx="5206200" cy="619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800"/>
              <a:buFont typeface="Source Sans 3"/>
              <a:buNone/>
            </a:pPr>
            <a:r>
              <a:rPr lang="en-US" sz="1900" b="0" i="0" u="none" strike="noStrike" cap="none">
                <a:latin typeface="Source Sans 3"/>
                <a:ea typeface="Source Sans 3"/>
                <a:cs typeface="Source Sans 3"/>
                <a:sym typeface="Source Sans 3"/>
              </a:rPr>
              <a:t>Enter your name and email, agree to the Official Rules, and click </a:t>
            </a:r>
            <a:r>
              <a:rPr lang="en-US" sz="1900" b="1" i="0" u="none" strike="noStrike" cap="none">
                <a:latin typeface="Source Sans 3"/>
                <a:ea typeface="Source Sans 3"/>
                <a:cs typeface="Source Sans 3"/>
                <a:sym typeface="Source Sans 3"/>
              </a:rPr>
              <a:t>Participate</a:t>
            </a:r>
            <a:r>
              <a:rPr lang="en-US" sz="1900" b="0" i="0" u="none" strike="noStrike" cap="none">
                <a:latin typeface="Source Sans 3"/>
                <a:ea typeface="Source Sans 3"/>
                <a:cs typeface="Source Sans 3"/>
                <a:sym typeface="Source Sans 3"/>
              </a:rPr>
              <a:t>.</a:t>
            </a:r>
            <a:endParaRPr sz="1900" b="0" i="0" u="none" strike="noStrike" cap="none">
              <a:latin typeface="Source Sans 3"/>
              <a:ea typeface="Source Sans 3"/>
              <a:cs typeface="Source Sans 3"/>
              <a:sym typeface="Source Sans 3"/>
            </a:endParaRPr>
          </a:p>
        </p:txBody>
      </p:sp>
      <p:sp>
        <p:nvSpPr>
          <p:cNvPr id="440" name="Google Shape;440;p24"/>
          <p:cNvSpPr/>
          <p:nvPr/>
        </p:nvSpPr>
        <p:spPr>
          <a:xfrm>
            <a:off x="6045200" y="3450947"/>
            <a:ext cx="355500" cy="3555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Source Sans 3"/>
              <a:buNone/>
            </a:pPr>
            <a:r>
              <a:rPr lang="en-US" sz="1800" b="1" i="0" u="none" strike="noStrike" cap="none">
                <a:solidFill>
                  <a:srgbClr val="FFFFFF"/>
                </a:solidFill>
                <a:latin typeface="Source Sans 3"/>
                <a:ea typeface="Source Sans 3"/>
                <a:cs typeface="Source Sans 3"/>
                <a:sym typeface="Source Sans 3"/>
              </a:rPr>
              <a:t>3</a:t>
            </a:r>
            <a:endParaRPr sz="1800" b="0" i="0" u="none" strike="noStrike" cap="none">
              <a:solidFill>
                <a:schemeClr val="dk1"/>
              </a:solidFill>
              <a:latin typeface="Source Sans 3"/>
              <a:ea typeface="Source Sans 3"/>
              <a:cs typeface="Source Sans 3"/>
              <a:sym typeface="Source Sans 3"/>
            </a:endParaRPr>
          </a:p>
        </p:txBody>
      </p:sp>
      <p:sp>
        <p:nvSpPr>
          <p:cNvPr id="441" name="Google Shape;441;p24"/>
          <p:cNvSpPr/>
          <p:nvPr/>
        </p:nvSpPr>
        <p:spPr>
          <a:xfrm>
            <a:off x="6527800" y="3391470"/>
            <a:ext cx="5206200" cy="619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800"/>
              <a:buFont typeface="Source Sans 3"/>
              <a:buNone/>
            </a:pPr>
            <a:r>
              <a:rPr lang="en-US" sz="1900" b="0" i="0" u="none" strike="noStrike" cap="none">
                <a:latin typeface="Source Sans 3"/>
                <a:ea typeface="Source Sans 3"/>
                <a:cs typeface="Source Sans 3"/>
                <a:sym typeface="Source Sans 3"/>
              </a:rPr>
              <a:t>Verify your email from the message you receive (check your spam folder if it does not arrive).</a:t>
            </a:r>
            <a:endParaRPr sz="1900" b="0" i="0" u="none" strike="noStrike" cap="none">
              <a:latin typeface="Source Sans 3"/>
              <a:ea typeface="Source Sans 3"/>
              <a:cs typeface="Source Sans 3"/>
              <a:sym typeface="Source Sans 3"/>
            </a:endParaRPr>
          </a:p>
        </p:txBody>
      </p:sp>
      <p:sp>
        <p:nvSpPr>
          <p:cNvPr id="442" name="Google Shape;442;p24"/>
          <p:cNvSpPr/>
          <p:nvPr/>
        </p:nvSpPr>
        <p:spPr>
          <a:xfrm>
            <a:off x="6045200" y="4235706"/>
            <a:ext cx="355500" cy="355500"/>
          </a:xfrm>
          <a:prstGeom prst="roundRect">
            <a:avLst>
              <a:gd name="adj" fmla="val 50000"/>
            </a:avLst>
          </a:pr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Source Sans 3"/>
              <a:buNone/>
            </a:pPr>
            <a:r>
              <a:rPr lang="en-US" sz="1800" b="1" i="0" u="none" strike="noStrike" cap="none">
                <a:solidFill>
                  <a:srgbClr val="FFFFFF"/>
                </a:solidFill>
                <a:latin typeface="Source Sans 3"/>
                <a:ea typeface="Source Sans 3"/>
                <a:cs typeface="Source Sans 3"/>
                <a:sym typeface="Source Sans 3"/>
              </a:rPr>
              <a:t>4</a:t>
            </a:r>
            <a:endParaRPr sz="1800" b="0" i="0" u="none" strike="noStrike" cap="none">
              <a:solidFill>
                <a:schemeClr val="dk1"/>
              </a:solidFill>
              <a:latin typeface="Source Sans 3"/>
              <a:ea typeface="Source Sans 3"/>
              <a:cs typeface="Source Sans 3"/>
              <a:sym typeface="Source Sans 3"/>
            </a:endParaRPr>
          </a:p>
        </p:txBody>
      </p:sp>
      <p:sp>
        <p:nvSpPr>
          <p:cNvPr id="443" name="Google Shape;443;p24"/>
          <p:cNvSpPr/>
          <p:nvPr/>
        </p:nvSpPr>
        <p:spPr>
          <a:xfrm>
            <a:off x="6527800" y="4176229"/>
            <a:ext cx="5206200" cy="916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800"/>
              <a:buFont typeface="Source Sans 3"/>
              <a:buNone/>
            </a:pPr>
            <a:r>
              <a:rPr lang="en-US" sz="1900" b="0" i="0" u="none" strike="noStrike" cap="none">
                <a:latin typeface="Source Sans 3"/>
                <a:ea typeface="Source Sans 3"/>
                <a:cs typeface="Source Sans 3"/>
                <a:sym typeface="Source Sans 3"/>
              </a:rPr>
              <a:t>Complete your profile: Individual, Team, or Entity. Teams and Entities provide the name, affiliation, and contact information of all individuals competing.</a:t>
            </a:r>
            <a:endParaRPr sz="1900" b="0" i="0" u="none" strike="noStrike" cap="none">
              <a:latin typeface="Source Sans 3"/>
              <a:ea typeface="Source Sans 3"/>
              <a:cs typeface="Source Sans 3"/>
              <a:sym typeface="Source Sans 3"/>
            </a:endParaRPr>
          </a:p>
        </p:txBody>
      </p:sp>
      <p:sp>
        <p:nvSpPr>
          <p:cNvPr id="444" name="Google Shape;444;p24">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45" name="Google Shape;445;p24">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447" name="Google Shape;447;p24">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448" name="Google Shape;448;p24">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21</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455"/>
        <p:cNvGrpSpPr/>
        <p:nvPr/>
      </p:nvGrpSpPr>
      <p:grpSpPr>
        <a:xfrm>
          <a:off x="0" y="0"/>
          <a:ext cx="0" cy="0"/>
          <a:chOff x="0" y="0"/>
          <a:chExt cx="0" cy="0"/>
        </a:xfrm>
      </p:grpSpPr>
      <p:sp>
        <p:nvSpPr>
          <p:cNvPr id="457" name="Google Shape;457;p25">
            <a:extLst>
              <a:ext uri="{C183D7F6-B498-43B3-948B-1728B52AA6E4}">
                <adec:decorative xmlns:adec="http://schemas.microsoft.com/office/drawing/2017/decorative" val="1"/>
              </a:ext>
            </a:extLst>
          </p:cNvPr>
          <p:cNvSpPr/>
          <p:nvPr/>
        </p:nvSpPr>
        <p:spPr>
          <a:xfrm>
            <a:off x="619125" y="1396350"/>
            <a:ext cx="4681200" cy="4193700"/>
          </a:xfrm>
          <a:prstGeom prst="roundRect">
            <a:avLst>
              <a:gd name="adj" fmla="val 1955"/>
            </a:avLst>
          </a:prstGeom>
          <a:solidFill>
            <a:srgbClr val="FFFFFF"/>
          </a:solidFill>
          <a:ln w="19050" cap="flat" cmpd="sng">
            <a:solidFill>
              <a:srgbClr val="20568B"/>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56" name="Google Shape;456;p25"/>
          <p:cNvSpPr txBox="1">
            <a:spLocks noGrp="1"/>
          </p:cNvSpPr>
          <p:nvPr>
            <p:ph type="title"/>
          </p:nvPr>
        </p:nvSpPr>
        <p:spPr>
          <a:xfrm>
            <a:off x="609600" y="762000"/>
            <a:ext cx="6344400" cy="5079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ct val="100000"/>
              <a:buFont typeface="Source Sans 3"/>
              <a:buNone/>
            </a:pPr>
            <a:r>
              <a:rPr lang="en-US" sz="3200" b="1" i="0">
                <a:solidFill>
                  <a:srgbClr val="20568B"/>
                </a:solidFill>
                <a:latin typeface="Source Sans 3"/>
                <a:ea typeface="Source Sans 3"/>
                <a:cs typeface="Source Sans 3"/>
                <a:sym typeface="Source Sans 3"/>
              </a:rPr>
              <a:t>How to</a:t>
            </a:r>
            <a:r>
              <a:rPr lang="en-US" sz="3200" b="0" i="0">
                <a:solidFill>
                  <a:srgbClr val="595959"/>
                </a:solidFill>
                <a:latin typeface="Source Sans 3"/>
                <a:ea typeface="Source Sans 3"/>
                <a:cs typeface="Source Sans 3"/>
                <a:sym typeface="Source Sans 3"/>
              </a:rPr>
              <a:t> </a:t>
            </a:r>
            <a:r>
              <a:rPr lang="en-US" sz="3200" b="0" i="0">
                <a:solidFill>
                  <a:srgbClr val="000000"/>
                </a:solidFill>
                <a:latin typeface="Source Sans 3"/>
                <a:ea typeface="Source Sans 3"/>
                <a:cs typeface="Source Sans 3"/>
                <a:sym typeface="Source Sans 3"/>
              </a:rPr>
              <a:t>enter: </a:t>
            </a:r>
            <a:r>
              <a:rPr lang="en-US">
                <a:solidFill>
                  <a:srgbClr val="000000"/>
                </a:solidFill>
              </a:rPr>
              <a:t>T</a:t>
            </a:r>
            <a:r>
              <a:rPr lang="en-US" sz="3200" b="0" i="0">
                <a:solidFill>
                  <a:srgbClr val="000000"/>
                </a:solidFill>
                <a:latin typeface="Source Sans 3"/>
                <a:ea typeface="Source Sans 3"/>
                <a:cs typeface="Source Sans 3"/>
                <a:sym typeface="Source Sans 3"/>
              </a:rPr>
              <a:t>he five steps in the portal</a:t>
            </a:r>
            <a:endParaRPr sz="3200">
              <a:solidFill>
                <a:srgbClr val="000000"/>
              </a:solidFill>
            </a:endParaRPr>
          </a:p>
        </p:txBody>
      </p:sp>
      <p:pic>
        <p:nvPicPr>
          <p:cNvPr id="466" name="Google Shape;466;p25" descr="Screenshot of the Challenge portal showing the five-step checklist, with a green check mark next to each completed step."/>
          <p:cNvPicPr preferRelativeResize="0"/>
          <p:nvPr/>
        </p:nvPicPr>
        <p:blipFill>
          <a:blip r:embed="rId3">
            <a:alphaModFix/>
          </a:blip>
          <a:stretch>
            <a:fillRect/>
          </a:stretch>
        </p:blipFill>
        <p:spPr>
          <a:xfrm>
            <a:off x="727850" y="1522625"/>
            <a:ext cx="4474983" cy="3958650"/>
          </a:xfrm>
          <a:prstGeom prst="rect">
            <a:avLst/>
          </a:prstGeom>
          <a:noFill/>
          <a:ln>
            <a:noFill/>
          </a:ln>
        </p:spPr>
      </p:pic>
      <p:sp>
        <p:nvSpPr>
          <p:cNvPr id="458" name="Google Shape;458;p25"/>
          <p:cNvSpPr/>
          <p:nvPr/>
        </p:nvSpPr>
        <p:spPr>
          <a:xfrm>
            <a:off x="5930503" y="1568138"/>
            <a:ext cx="5814900" cy="1854000"/>
          </a:xfrm>
          <a:prstGeom prst="rect">
            <a:avLst/>
          </a:prstGeom>
          <a:noFill/>
          <a:ln>
            <a:noFill/>
          </a:ln>
        </p:spPr>
        <p:txBody>
          <a:bodyPr spcFirstLastPara="1" wrap="square" lIns="0" tIns="0" rIns="0" bIns="0" anchor="t" anchorCtr="0">
            <a:noAutofit/>
          </a:bodyPr>
          <a:lstStyle/>
          <a:p>
            <a:pPr marL="216297" marR="0" lvl="0" indent="-228997" algn="l" rtl="0">
              <a:lnSpc>
                <a:spcPct val="115000"/>
              </a:lnSpc>
              <a:spcBef>
                <a:spcPts val="0"/>
              </a:spcBef>
              <a:spcAft>
                <a:spcPts val="0"/>
              </a:spcAft>
              <a:buSzPts val="2000"/>
              <a:buFont typeface="Source Sans 3"/>
              <a:buAutoNum type="arabicPeriod"/>
            </a:pPr>
            <a:r>
              <a:rPr lang="en-US" sz="2000" b="0" i="0" u="none" strike="noStrike" cap="none">
                <a:latin typeface="Source Sans 3"/>
                <a:ea typeface="Source Sans 3"/>
                <a:cs typeface="Source Sans 3"/>
                <a:sym typeface="Source Sans 3"/>
              </a:rPr>
              <a:t>Register: </a:t>
            </a:r>
            <a:r>
              <a:rPr lang="en-US" sz="2000">
                <a:latin typeface="Source Sans 3"/>
                <a:ea typeface="Source Sans 3"/>
                <a:cs typeface="Source Sans 3"/>
                <a:sym typeface="Source Sans 3"/>
              </a:rPr>
              <a:t>C</a:t>
            </a:r>
            <a:r>
              <a:rPr lang="en-US" sz="2000" b="0" i="0" u="none" strike="noStrike" cap="none">
                <a:latin typeface="Source Sans 3"/>
                <a:ea typeface="Source Sans 3"/>
                <a:cs typeface="Source Sans 3"/>
                <a:sym typeface="Source Sans 3"/>
              </a:rPr>
              <a:t>omplete your profile</a:t>
            </a:r>
            <a:endParaRPr sz="2000" b="0" i="0" u="none" strike="noStrike" cap="none">
              <a:latin typeface="Source Sans 3"/>
              <a:ea typeface="Source Sans 3"/>
              <a:cs typeface="Source Sans 3"/>
              <a:sym typeface="Source Sans 3"/>
            </a:endParaRPr>
          </a:p>
          <a:p>
            <a:pPr marL="216297" marR="0" lvl="0" indent="-228997" algn="l" rtl="0">
              <a:lnSpc>
                <a:spcPct val="115000"/>
              </a:lnSpc>
              <a:spcBef>
                <a:spcPts val="0"/>
              </a:spcBef>
              <a:spcAft>
                <a:spcPts val="0"/>
              </a:spcAft>
              <a:buSzPts val="2000"/>
              <a:buFont typeface="Source Sans 3"/>
              <a:buAutoNum type="arabicPeriod"/>
            </a:pPr>
            <a:r>
              <a:rPr lang="en-US" sz="2000" b="0" i="0" u="none" strike="noStrike" cap="none">
                <a:latin typeface="Source Sans 3"/>
                <a:ea typeface="Source Sans 3"/>
                <a:cs typeface="Source Sans 3"/>
                <a:sym typeface="Source Sans 3"/>
              </a:rPr>
              <a:t>Submit (Part 1 of 3): Title and Executive Summary</a:t>
            </a:r>
            <a:endParaRPr sz="2000" b="0" i="0" u="none" strike="noStrike" cap="none">
              <a:latin typeface="Source Sans 3"/>
              <a:ea typeface="Source Sans 3"/>
              <a:cs typeface="Source Sans 3"/>
              <a:sym typeface="Source Sans 3"/>
            </a:endParaRPr>
          </a:p>
          <a:p>
            <a:pPr marL="216297" marR="0" lvl="0" indent="-228997" algn="l" rtl="0">
              <a:lnSpc>
                <a:spcPct val="115000"/>
              </a:lnSpc>
              <a:spcBef>
                <a:spcPts val="0"/>
              </a:spcBef>
              <a:spcAft>
                <a:spcPts val="0"/>
              </a:spcAft>
              <a:buSzPts val="2000"/>
              <a:buFont typeface="Source Sans 3"/>
              <a:buAutoNum type="arabicPeriod"/>
            </a:pPr>
            <a:r>
              <a:rPr lang="en-US" sz="2000" b="0" i="0" u="none" strike="noStrike" cap="none">
                <a:latin typeface="Source Sans 3"/>
                <a:ea typeface="Source Sans 3"/>
                <a:cs typeface="Source Sans 3"/>
                <a:sym typeface="Source Sans 3"/>
              </a:rPr>
              <a:t>Submit (Part 2 of 3): Description of Approach</a:t>
            </a:r>
            <a:endParaRPr sz="2000" b="0" i="0" u="none" strike="noStrike" cap="none">
              <a:latin typeface="Source Sans 3"/>
              <a:ea typeface="Source Sans 3"/>
              <a:cs typeface="Source Sans 3"/>
              <a:sym typeface="Source Sans 3"/>
            </a:endParaRPr>
          </a:p>
          <a:p>
            <a:pPr marL="216297" marR="0" lvl="0" indent="-228997" algn="l" rtl="0">
              <a:lnSpc>
                <a:spcPct val="115000"/>
              </a:lnSpc>
              <a:spcBef>
                <a:spcPts val="0"/>
              </a:spcBef>
              <a:spcAft>
                <a:spcPts val="0"/>
              </a:spcAft>
              <a:buSzPts val="2000"/>
              <a:buFont typeface="Source Sans 3"/>
              <a:buAutoNum type="arabicPeriod"/>
            </a:pPr>
            <a:r>
              <a:rPr lang="en-US" sz="2000" b="0" i="0" u="none" strike="noStrike" cap="none">
                <a:latin typeface="Source Sans 3"/>
                <a:ea typeface="Source Sans 3"/>
                <a:cs typeface="Source Sans 3"/>
                <a:sym typeface="Source Sans 3"/>
              </a:rPr>
              <a:t>Submit (Part 3 of 3): Public Dissemination Materials</a:t>
            </a:r>
            <a:endParaRPr sz="2000" b="0" i="0" u="none" strike="noStrike" cap="none">
              <a:latin typeface="Source Sans 3"/>
              <a:ea typeface="Source Sans 3"/>
              <a:cs typeface="Source Sans 3"/>
              <a:sym typeface="Source Sans 3"/>
            </a:endParaRPr>
          </a:p>
          <a:p>
            <a:pPr marL="216297" marR="0" lvl="0" indent="-228997" algn="l" rtl="0">
              <a:lnSpc>
                <a:spcPct val="115000"/>
              </a:lnSpc>
              <a:spcBef>
                <a:spcPts val="0"/>
              </a:spcBef>
              <a:spcAft>
                <a:spcPts val="0"/>
              </a:spcAft>
              <a:buSzPts val="2000"/>
              <a:buFont typeface="Source Sans 3"/>
              <a:buAutoNum type="arabicPeriod"/>
            </a:pPr>
            <a:r>
              <a:rPr lang="en-US" sz="2000" b="0" i="0" u="none" strike="noStrike" cap="none">
                <a:latin typeface="Source Sans 3"/>
                <a:ea typeface="Source Sans 3"/>
                <a:cs typeface="Source Sans 3"/>
                <a:sym typeface="Source Sans 3"/>
              </a:rPr>
              <a:t>Certification and Acknowledgment</a:t>
            </a:r>
            <a:endParaRPr sz="2000" b="0" i="0" u="none" strike="noStrike" cap="none">
              <a:latin typeface="Source Sans 3"/>
              <a:ea typeface="Source Sans 3"/>
              <a:cs typeface="Source Sans 3"/>
              <a:sym typeface="Source Sans 3"/>
            </a:endParaRPr>
          </a:p>
        </p:txBody>
      </p:sp>
      <p:cxnSp>
        <p:nvCxnSpPr>
          <p:cNvPr id="459" name="Google Shape;459;p25">
            <a:extLst>
              <a:ext uri="{C183D7F6-B498-43B3-948B-1728B52AA6E4}">
                <adec:decorative xmlns:adec="http://schemas.microsoft.com/office/drawing/2017/decorative" val="1"/>
              </a:ext>
            </a:extLst>
          </p:cNvPr>
          <p:cNvCxnSpPr/>
          <p:nvPr/>
        </p:nvCxnSpPr>
        <p:spPr>
          <a:xfrm>
            <a:off x="5842000" y="3642330"/>
            <a:ext cx="5740500" cy="0"/>
          </a:xfrm>
          <a:prstGeom prst="straightConnector1">
            <a:avLst/>
          </a:prstGeom>
          <a:noFill/>
          <a:ln w="12700" cap="flat" cmpd="sng">
            <a:solidFill>
              <a:srgbClr val="20568B"/>
            </a:solidFill>
            <a:prstDash val="solid"/>
            <a:round/>
            <a:headEnd type="none" w="sm" len="sm"/>
            <a:tailEnd type="none" w="sm" len="sm"/>
          </a:ln>
        </p:spPr>
      </p:cxnSp>
      <p:sp>
        <p:nvSpPr>
          <p:cNvPr id="460" name="Google Shape;460;p25"/>
          <p:cNvSpPr/>
          <p:nvPr/>
        </p:nvSpPr>
        <p:spPr>
          <a:xfrm>
            <a:off x="5842000" y="3846598"/>
            <a:ext cx="5912700" cy="1213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0" i="0" u="none" strike="noStrike" cap="none">
                <a:latin typeface="Source Sans 3"/>
                <a:ea typeface="Source Sans 3"/>
                <a:cs typeface="Source Sans 3"/>
                <a:sym typeface="Source Sans 3"/>
              </a:rPr>
              <a:t>A green check mark appears when a step is complete. You may edit and resubmit your entry as many times as you wish until the deadline; the most recent version is the one that will be considered.</a:t>
            </a:r>
            <a:endParaRPr sz="2000" b="0" i="0" u="none" strike="noStrike" cap="none">
              <a:latin typeface="Source Sans 3"/>
              <a:ea typeface="Source Sans 3"/>
              <a:cs typeface="Source Sans 3"/>
              <a:sym typeface="Source Sans 3"/>
            </a:endParaRPr>
          </a:p>
        </p:txBody>
      </p:sp>
      <p:sp>
        <p:nvSpPr>
          <p:cNvPr id="461" name="Google Shape;461;p25">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62" name="Google Shape;462;p25">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464" name="Google Shape;464;p25">
            <a:extLst>
              <a:ext uri="{C183D7F6-B498-43B3-948B-1728B52AA6E4}">
                <adec:decorative xmlns:adec="http://schemas.microsoft.com/office/drawing/2017/decorative" val="1"/>
              </a:ext>
            </a:extLst>
          </p:cNvPr>
          <p:cNvSpPr/>
          <p:nvPr/>
        </p:nvSpPr>
        <p:spPr>
          <a:xfrm>
            <a:off x="619126" y="6159500"/>
            <a:ext cx="10529062"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465" name="Google Shape;465;p25">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22</a:t>
            </a:r>
            <a:endParaRPr sz="2000" b="1" cap="none">
              <a:solidFill>
                <a:srgbClr val="FFFFFF"/>
              </a:solidFill>
              <a:latin typeface="Source Sans 3"/>
              <a:ea typeface="Source Sans 3"/>
              <a:cs typeface="Source Sans 3"/>
              <a:sym typeface="Source Sans 3"/>
            </a:endParaRPr>
          </a:p>
        </p:txBody>
      </p:sp>
      <p:pic>
        <p:nvPicPr>
          <p:cNvPr id="467" name="Google Shape;467;p2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2887602" y="4528775"/>
            <a:ext cx="2315223" cy="952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473"/>
        <p:cNvGrpSpPr/>
        <p:nvPr/>
      </p:nvGrpSpPr>
      <p:grpSpPr>
        <a:xfrm>
          <a:off x="0" y="0"/>
          <a:ext cx="0" cy="0"/>
          <a:chOff x="0" y="0"/>
          <a:chExt cx="0" cy="0"/>
        </a:xfrm>
      </p:grpSpPr>
      <p:sp>
        <p:nvSpPr>
          <p:cNvPr id="474" name="Google Shape;474;p26"/>
          <p:cNvSpPr txBox="1">
            <a:spLocks noGrp="1"/>
          </p:cNvSpPr>
          <p:nvPr>
            <p:ph type="title"/>
          </p:nvPr>
        </p:nvSpPr>
        <p:spPr>
          <a:xfrm>
            <a:off x="609600" y="762000"/>
            <a:ext cx="5571300" cy="5079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ct val="100000"/>
              <a:buFont typeface="Source Sans 3"/>
              <a:buNone/>
            </a:pPr>
            <a:r>
              <a:rPr lang="en-US" b="1">
                <a:solidFill>
                  <a:srgbClr val="20568B"/>
                </a:solidFill>
              </a:rPr>
              <a:t>Making </a:t>
            </a:r>
            <a:r>
              <a:rPr lang="en-US">
                <a:solidFill>
                  <a:srgbClr val="000000"/>
                </a:solidFill>
              </a:rPr>
              <a:t>your materials accessible</a:t>
            </a:r>
            <a:endParaRPr sz="3200">
              <a:solidFill>
                <a:srgbClr val="000000"/>
              </a:solidFill>
            </a:endParaRPr>
          </a:p>
        </p:txBody>
      </p:sp>
      <p:sp>
        <p:nvSpPr>
          <p:cNvPr id="475" name="Google Shape;475;p26">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6" name="Google Shape;476;p26">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478" name="Google Shape;478;p26">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479" name="Google Shape;479;p26">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23</a:t>
            </a:r>
            <a:endParaRPr sz="2000" b="1" cap="none">
              <a:solidFill>
                <a:srgbClr val="FFFFFF"/>
              </a:solidFill>
              <a:latin typeface="Source Sans 3"/>
              <a:ea typeface="Source Sans 3"/>
              <a:cs typeface="Source Sans 3"/>
              <a:sym typeface="Source Sans 3"/>
            </a:endParaRPr>
          </a:p>
        </p:txBody>
      </p:sp>
      <p:sp>
        <p:nvSpPr>
          <p:cNvPr id="480" name="Google Shape;480;p26">
            <a:extLst>
              <a:ext uri="{C183D7F6-B498-43B3-948B-1728B52AA6E4}">
                <adec:decorative xmlns:adec="http://schemas.microsoft.com/office/drawing/2017/decorative" val="1"/>
              </a:ext>
            </a:extLst>
          </p:cNvPr>
          <p:cNvSpPr/>
          <p:nvPr/>
        </p:nvSpPr>
        <p:spPr>
          <a:xfrm>
            <a:off x="609600" y="2038050"/>
            <a:ext cx="5410200" cy="2352900"/>
          </a:xfrm>
          <a:prstGeom prst="roundRect">
            <a:avLst>
              <a:gd name="adj" fmla="val 565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481" name="Google Shape;481;p26"/>
          <p:cNvSpPr/>
          <p:nvPr/>
        </p:nvSpPr>
        <p:spPr>
          <a:xfrm>
            <a:off x="851000" y="2873550"/>
            <a:ext cx="4447500" cy="916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a:latin typeface="Source Sans 3"/>
                <a:ea typeface="Source Sans 3"/>
                <a:cs typeface="Source Sans 3"/>
                <a:sym typeface="Source Sans 3"/>
              </a:rPr>
              <a:t>Guidance</a:t>
            </a:r>
            <a:br>
              <a:rPr lang="en-US" sz="2000" b="1">
                <a:latin typeface="Source Sans 3"/>
                <a:ea typeface="Source Sans 3"/>
                <a:cs typeface="Source Sans 3"/>
                <a:sym typeface="Source Sans 3"/>
              </a:rPr>
            </a:br>
            <a:r>
              <a:rPr lang="en-US" sz="2000">
                <a:latin typeface="Source Sans 3"/>
                <a:ea typeface="Source Sans 3"/>
                <a:cs typeface="Source Sans 3"/>
                <a:sym typeface="Source Sans 3"/>
              </a:rPr>
              <a:t>accessible documents, PDFs, and presentations at </a:t>
            </a:r>
            <a:r>
              <a:rPr lang="en-US" sz="2000" u="sng">
                <a:latin typeface="Source Sans 3"/>
                <a:ea typeface="Source Sans 3"/>
                <a:cs typeface="Source Sans 3"/>
                <a:sym typeface="Source Sans 3"/>
                <a:hlinkClick r:id="rId3"/>
              </a:rPr>
              <a:t>section508.gov/create</a:t>
            </a:r>
            <a:endParaRPr sz="2000" b="0" i="0" u="none" strike="noStrike" cap="none">
              <a:latin typeface="Source Sans 3"/>
              <a:ea typeface="Source Sans 3"/>
              <a:cs typeface="Source Sans 3"/>
              <a:sym typeface="Source Sans 3"/>
            </a:endParaRPr>
          </a:p>
        </p:txBody>
      </p:sp>
      <p:sp>
        <p:nvSpPr>
          <p:cNvPr id="482" name="Google Shape;482;p26">
            <a:extLst>
              <a:ext uri="{C183D7F6-B498-43B3-948B-1728B52AA6E4}">
                <adec:decorative xmlns:adec="http://schemas.microsoft.com/office/drawing/2017/decorative" val="1"/>
              </a:ext>
            </a:extLst>
          </p:cNvPr>
          <p:cNvSpPr/>
          <p:nvPr/>
        </p:nvSpPr>
        <p:spPr>
          <a:xfrm>
            <a:off x="6172200" y="2038050"/>
            <a:ext cx="5410200" cy="2352900"/>
          </a:xfrm>
          <a:prstGeom prst="roundRect">
            <a:avLst>
              <a:gd name="adj" fmla="val 565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sp>
        <p:nvSpPr>
          <p:cNvPr id="483" name="Google Shape;483;p26"/>
          <p:cNvSpPr/>
          <p:nvPr/>
        </p:nvSpPr>
        <p:spPr>
          <a:xfrm>
            <a:off x="6385625" y="2873550"/>
            <a:ext cx="5097600" cy="1320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a:latin typeface="Source Sans 3"/>
                <a:ea typeface="Source Sans 3"/>
                <a:cs typeface="Source Sans 3"/>
                <a:sym typeface="Source Sans 3"/>
              </a:rPr>
              <a:t>Need help? </a:t>
            </a:r>
            <a:br>
              <a:rPr lang="en-US" sz="2000" b="0" i="0" u="none" strike="noStrike" cap="none">
                <a:latin typeface="Source Sans 3"/>
                <a:ea typeface="Source Sans 3"/>
                <a:cs typeface="Source Sans 3"/>
                <a:sym typeface="Source Sans 3"/>
              </a:rPr>
            </a:br>
            <a:r>
              <a:rPr lang="en-US" sz="2000">
                <a:latin typeface="Source Sans 3"/>
                <a:ea typeface="Source Sans 3"/>
                <a:cs typeface="Source Sans 3"/>
                <a:sym typeface="Source Sans 3"/>
              </a:rPr>
              <a:t>For any accommodation or assistance to complete or correct your submission, email disabilityinresearch@floor23digital.com </a:t>
            </a:r>
            <a:endParaRPr sz="2000" b="0" i="0" u="none" strike="noStrike" cap="none">
              <a:latin typeface="Source Sans 3"/>
              <a:ea typeface="Source Sans 3"/>
              <a:cs typeface="Source Sans 3"/>
              <a:sym typeface="Source Sans 3"/>
            </a:endParaRPr>
          </a:p>
        </p:txBody>
      </p:sp>
      <p:pic>
        <p:nvPicPr>
          <p:cNvPr id="485" name="Google Shape;485;p26">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05482" y="2144258"/>
            <a:ext cx="714375" cy="714375"/>
          </a:xfrm>
          <a:prstGeom prst="rect">
            <a:avLst/>
          </a:prstGeom>
          <a:noFill/>
          <a:ln>
            <a:noFill/>
          </a:ln>
        </p:spPr>
      </p:pic>
      <p:pic>
        <p:nvPicPr>
          <p:cNvPr id="486" name="Google Shape;486;p26">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385625" y="2113925"/>
            <a:ext cx="714375" cy="7143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491"/>
        <p:cNvGrpSpPr/>
        <p:nvPr/>
      </p:nvGrpSpPr>
      <p:grpSpPr>
        <a:xfrm>
          <a:off x="0" y="0"/>
          <a:ext cx="0" cy="0"/>
          <a:chOff x="0" y="0"/>
          <a:chExt cx="0" cy="0"/>
        </a:xfrm>
      </p:grpSpPr>
      <p:sp>
        <p:nvSpPr>
          <p:cNvPr id="492" name="Google Shape;492;p27"/>
          <p:cNvSpPr txBox="1">
            <a:spLocks noGrp="1"/>
          </p:cNvSpPr>
          <p:nvPr>
            <p:ph type="title"/>
          </p:nvPr>
        </p:nvSpPr>
        <p:spPr>
          <a:xfrm>
            <a:off x="609600" y="762000"/>
            <a:ext cx="4648200" cy="507900"/>
          </a:xfrm>
          <a:prstGeom prst="rect">
            <a:avLst/>
          </a:prstGeom>
          <a:noFill/>
          <a:ln>
            <a:noFill/>
          </a:ln>
        </p:spPr>
        <p:txBody>
          <a:bodyPr spcFirstLastPara="1" wrap="square" lIns="0" tIns="0" rIns="0" bIns="0" anchor="t" anchorCtr="0">
            <a:normAutofit fontScale="90000"/>
          </a:bodyPr>
          <a:lstStyle/>
          <a:p>
            <a:pPr lvl="0">
              <a:lnSpc>
                <a:spcPct val="110000"/>
              </a:lnSpc>
              <a:buClr>
                <a:srgbClr val="20568B"/>
              </a:buClr>
            </a:pPr>
            <a:r>
              <a:rPr lang="en-US" sz="3200" b="1" i="0" dirty="0">
                <a:solidFill>
                  <a:srgbClr val="20568B"/>
                </a:solidFill>
                <a:latin typeface="Source Sans 3"/>
                <a:ea typeface="Source Sans 3"/>
                <a:cs typeface="Source Sans 3"/>
                <a:sym typeface="Source Sans 3"/>
              </a:rPr>
              <a:t>Support</a:t>
            </a:r>
            <a:r>
              <a:rPr lang="en-US" sz="3200" b="0" i="0" dirty="0">
                <a:solidFill>
                  <a:srgbClr val="595959"/>
                </a:solidFill>
                <a:latin typeface="Source Sans 3"/>
                <a:ea typeface="Source Sans 3"/>
                <a:cs typeface="Source Sans 3"/>
                <a:sym typeface="Source Sans 3"/>
              </a:rPr>
              <a:t> </a:t>
            </a:r>
            <a:r>
              <a:rPr lang="en-US" sz="3200" b="0" i="0" dirty="0">
                <a:solidFill>
                  <a:srgbClr val="000000"/>
                </a:solidFill>
                <a:latin typeface="Source Sans 3"/>
                <a:ea typeface="Source Sans 3"/>
                <a:cs typeface="Source Sans 3"/>
                <a:sym typeface="Source Sans 3"/>
              </a:rPr>
              <a:t>and resources</a:t>
            </a:r>
            <a:r>
              <a:rPr lang="en-US" dirty="0">
                <a:solidFill>
                  <a:srgbClr val="000000"/>
                </a:solidFill>
              </a:rPr>
              <a:t> (1 of 2)</a:t>
            </a:r>
            <a:endParaRPr sz="3200" dirty="0">
              <a:solidFill>
                <a:srgbClr val="000000"/>
              </a:solidFill>
            </a:endParaRPr>
          </a:p>
        </p:txBody>
      </p:sp>
      <p:sp>
        <p:nvSpPr>
          <p:cNvPr id="493" name="Google Shape;493;p27">
            <a:extLst>
              <a:ext uri="{C183D7F6-B498-43B3-948B-1728B52AA6E4}">
                <adec:decorative xmlns:adec="http://schemas.microsoft.com/office/drawing/2017/decorative" val="1"/>
              </a:ext>
            </a:extLst>
          </p:cNvPr>
          <p:cNvSpPr/>
          <p:nvPr/>
        </p:nvSpPr>
        <p:spPr>
          <a:xfrm>
            <a:off x="609600" y="1644750"/>
            <a:ext cx="3028800" cy="2709300"/>
          </a:xfrm>
          <a:prstGeom prst="roundRect">
            <a:avLst>
              <a:gd name="adj" fmla="val 565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pic>
        <p:nvPicPr>
          <p:cNvPr id="494" name="Google Shape;494;p2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38200" y="1873352"/>
            <a:ext cx="457200" cy="457200"/>
          </a:xfrm>
          <a:prstGeom prst="rect">
            <a:avLst/>
          </a:prstGeom>
          <a:noFill/>
          <a:ln>
            <a:noFill/>
          </a:ln>
        </p:spPr>
      </p:pic>
      <p:sp>
        <p:nvSpPr>
          <p:cNvPr id="495" name="Google Shape;495;p27"/>
          <p:cNvSpPr/>
          <p:nvPr/>
        </p:nvSpPr>
        <p:spPr>
          <a:xfrm>
            <a:off x="838200" y="2450050"/>
            <a:ext cx="2800200" cy="916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i="0" u="none" strike="noStrike" cap="none">
                <a:latin typeface="Source Sans 3"/>
                <a:ea typeface="Source Sans 3"/>
                <a:cs typeface="Source Sans 3"/>
                <a:sym typeface="Source Sans 3"/>
              </a:rPr>
              <a:t>Website:</a:t>
            </a:r>
            <a:r>
              <a:rPr lang="en-US" sz="2000" b="0" i="0" u="none" strike="noStrike" cap="none">
                <a:latin typeface="Source Sans 3"/>
                <a:ea typeface="Source Sans 3"/>
                <a:cs typeface="Source Sans 3"/>
                <a:sym typeface="Source Sans 3"/>
              </a:rPr>
              <a:t> </a:t>
            </a:r>
            <a:r>
              <a:rPr lang="en-US" sz="2000" b="0" i="0" u="sng" strike="noStrike" cap="none">
                <a:latin typeface="Source Sans 3"/>
                <a:ea typeface="Source Sans 3"/>
                <a:cs typeface="Source Sans 3"/>
                <a:sym typeface="Source Sans 3"/>
                <a:hlinkClick r:id="rId4"/>
              </a:rPr>
              <a:t>disabilityinresearch.org</a:t>
            </a:r>
            <a:r>
              <a:rPr lang="en-US" sz="2000" b="0" i="0" u="none" strike="noStrike" cap="none">
                <a:latin typeface="Source Sans 3"/>
                <a:ea typeface="Source Sans 3"/>
                <a:cs typeface="Source Sans 3"/>
                <a:sym typeface="Source Sans 3"/>
              </a:rPr>
              <a:t> (Official Rules, FAQ, key dates, this recording and these slides)</a:t>
            </a:r>
            <a:endParaRPr sz="2000" b="0" i="0" u="none" strike="noStrike" cap="none">
              <a:latin typeface="Source Sans 3"/>
              <a:ea typeface="Source Sans 3"/>
              <a:cs typeface="Source Sans 3"/>
              <a:sym typeface="Source Sans 3"/>
            </a:endParaRPr>
          </a:p>
        </p:txBody>
      </p:sp>
      <p:sp>
        <p:nvSpPr>
          <p:cNvPr id="496" name="Google Shape;496;p27">
            <a:extLst>
              <a:ext uri="{C183D7F6-B498-43B3-948B-1728B52AA6E4}">
                <adec:decorative xmlns:adec="http://schemas.microsoft.com/office/drawing/2017/decorative" val="1"/>
              </a:ext>
            </a:extLst>
          </p:cNvPr>
          <p:cNvSpPr/>
          <p:nvPr/>
        </p:nvSpPr>
        <p:spPr>
          <a:xfrm>
            <a:off x="3924300" y="1647875"/>
            <a:ext cx="3028800" cy="2709300"/>
          </a:xfrm>
          <a:prstGeom prst="roundRect">
            <a:avLst>
              <a:gd name="adj" fmla="val 5650"/>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pic>
        <p:nvPicPr>
          <p:cNvPr id="497" name="Google Shape;497;p27">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152900" y="1876464"/>
            <a:ext cx="457200" cy="457200"/>
          </a:xfrm>
          <a:prstGeom prst="rect">
            <a:avLst/>
          </a:prstGeom>
          <a:noFill/>
          <a:ln>
            <a:noFill/>
          </a:ln>
        </p:spPr>
      </p:pic>
      <p:sp>
        <p:nvSpPr>
          <p:cNvPr id="498" name="Google Shape;498;p27"/>
          <p:cNvSpPr/>
          <p:nvPr/>
        </p:nvSpPr>
        <p:spPr>
          <a:xfrm>
            <a:off x="4152900" y="2467775"/>
            <a:ext cx="2659800" cy="916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i="0" u="none" strike="noStrike" cap="none">
                <a:latin typeface="Source Sans 3"/>
                <a:ea typeface="Source Sans 3"/>
                <a:cs typeface="Source Sans 3"/>
                <a:sym typeface="Source Sans 3"/>
              </a:rPr>
              <a:t>Frequently asked questions:</a:t>
            </a:r>
            <a:r>
              <a:rPr lang="en-US" sz="2000" b="0" i="0" u="none" strike="noStrike" cap="none">
                <a:latin typeface="Source Sans 3"/>
                <a:ea typeface="Source Sans 3"/>
                <a:cs typeface="Source Sans 3"/>
                <a:sym typeface="Source Sans 3"/>
              </a:rPr>
              <a:t> </a:t>
            </a:r>
            <a:r>
              <a:rPr lang="en-US" sz="2000">
                <a:latin typeface="Source Sans 3"/>
                <a:ea typeface="Source Sans 3"/>
                <a:cs typeface="Source Sans 3"/>
                <a:sym typeface="Source Sans 3"/>
              </a:rPr>
              <a:t>U</a:t>
            </a:r>
            <a:r>
              <a:rPr lang="en-US" sz="2000" b="0" i="0" u="none" strike="noStrike" cap="none">
                <a:latin typeface="Source Sans 3"/>
                <a:ea typeface="Source Sans 3"/>
                <a:cs typeface="Source Sans 3"/>
                <a:sym typeface="Source Sans 3"/>
              </a:rPr>
              <a:t>pdated as questions come in, including team changes, eligibility, and prizes</a:t>
            </a:r>
            <a:endParaRPr sz="2000" b="0" i="0" u="none" strike="noStrike" cap="none">
              <a:latin typeface="Source Sans 3"/>
              <a:ea typeface="Source Sans 3"/>
              <a:cs typeface="Source Sans 3"/>
              <a:sym typeface="Source Sans 3"/>
            </a:endParaRPr>
          </a:p>
        </p:txBody>
      </p:sp>
      <p:sp>
        <p:nvSpPr>
          <p:cNvPr id="499" name="Google Shape;499;p27">
            <a:extLst>
              <a:ext uri="{C183D7F6-B498-43B3-948B-1728B52AA6E4}">
                <adec:decorative xmlns:adec="http://schemas.microsoft.com/office/drawing/2017/decorative" val="1"/>
              </a:ext>
            </a:extLst>
          </p:cNvPr>
          <p:cNvSpPr/>
          <p:nvPr/>
        </p:nvSpPr>
        <p:spPr>
          <a:xfrm>
            <a:off x="7239000" y="1647875"/>
            <a:ext cx="4581300" cy="2709300"/>
          </a:xfrm>
          <a:prstGeom prst="roundRect">
            <a:avLst>
              <a:gd name="adj" fmla="val 7247"/>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p>
        </p:txBody>
      </p:sp>
      <p:pic>
        <p:nvPicPr>
          <p:cNvPr id="500" name="Google Shape;500;p27">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7467600" y="1876483"/>
            <a:ext cx="457200" cy="457200"/>
          </a:xfrm>
          <a:prstGeom prst="rect">
            <a:avLst/>
          </a:prstGeom>
          <a:noFill/>
          <a:ln>
            <a:noFill/>
          </a:ln>
        </p:spPr>
      </p:pic>
      <p:sp>
        <p:nvSpPr>
          <p:cNvPr id="501" name="Google Shape;501;p27"/>
          <p:cNvSpPr/>
          <p:nvPr/>
        </p:nvSpPr>
        <p:spPr>
          <a:xfrm>
            <a:off x="7467600" y="2467763"/>
            <a:ext cx="4447500" cy="1566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1" i="0" u="none" strike="noStrike" cap="none" dirty="0">
                <a:latin typeface="Source Sans 3"/>
                <a:ea typeface="Source Sans 3"/>
                <a:cs typeface="Source Sans 3"/>
                <a:sym typeface="Source Sans 3"/>
              </a:rPr>
              <a:t>Email:</a:t>
            </a:r>
            <a:r>
              <a:rPr lang="en-US" sz="2000" b="0" i="0" u="none" strike="noStrike" cap="none" dirty="0">
                <a:latin typeface="Source Sans 3"/>
                <a:ea typeface="Source Sans 3"/>
                <a:cs typeface="Source Sans 3"/>
                <a:sym typeface="Source Sans 3"/>
              </a:rPr>
              <a:t> disabilityinresearch@floor23digital.com</a:t>
            </a:r>
            <a:endParaRPr sz="2000" b="0" i="0" u="none" strike="noStrike" cap="none" dirty="0">
              <a:latin typeface="Source Sans 3"/>
              <a:ea typeface="Source Sans 3"/>
              <a:cs typeface="Source Sans 3"/>
              <a:sym typeface="Source Sans 3"/>
            </a:endParaRPr>
          </a:p>
        </p:txBody>
      </p:sp>
      <p:sp>
        <p:nvSpPr>
          <p:cNvPr id="502" name="Google Shape;502;p27"/>
          <p:cNvSpPr/>
          <p:nvPr/>
        </p:nvSpPr>
        <p:spPr>
          <a:xfrm>
            <a:off x="609600" y="4871022"/>
            <a:ext cx="4913100" cy="5079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595959"/>
              </a:buClr>
              <a:buSzPts val="1800"/>
              <a:buFont typeface="Source Sans 3"/>
              <a:buNone/>
            </a:pPr>
            <a:r>
              <a:rPr lang="en-US" sz="2000" b="1" i="0" u="none" strike="noStrike" cap="none">
                <a:latin typeface="Source Sans 3"/>
                <a:ea typeface="Source Sans 3"/>
                <a:cs typeface="Source Sans 3"/>
                <a:sym typeface="Source Sans 3"/>
              </a:rPr>
              <a:t>Official announcement:</a:t>
            </a:r>
            <a:r>
              <a:rPr lang="en-US" sz="2000" b="0" i="0" u="none" strike="noStrike" cap="none">
                <a:latin typeface="Source Sans 3"/>
                <a:ea typeface="Source Sans 3"/>
                <a:cs typeface="Source Sans 3"/>
                <a:sym typeface="Source Sans 3"/>
              </a:rPr>
              <a:t> </a:t>
            </a:r>
            <a:r>
              <a:rPr lang="en-US" sz="2000" b="0" i="0" u="sng" strike="noStrike" cap="none">
                <a:latin typeface="Source Sans 3"/>
                <a:ea typeface="Source Sans 3"/>
                <a:cs typeface="Source Sans 3"/>
                <a:sym typeface="Source Sans 3"/>
                <a:hlinkClick r:id="rId7"/>
              </a:rPr>
              <a:t>nih.gov/challenges</a:t>
            </a:r>
            <a:endParaRPr sz="2000" b="0" i="0" u="none" strike="noStrike" cap="none">
              <a:latin typeface="Source Sans 3"/>
              <a:ea typeface="Source Sans 3"/>
              <a:cs typeface="Source Sans 3"/>
              <a:sym typeface="Source Sans 3"/>
            </a:endParaRPr>
          </a:p>
        </p:txBody>
      </p:sp>
      <p:sp>
        <p:nvSpPr>
          <p:cNvPr id="503" name="Google Shape;503;p27">
            <a:extLst>
              <a:ext uri="{C183D7F6-B498-43B3-948B-1728B52AA6E4}">
                <adec:decorative xmlns:adec="http://schemas.microsoft.com/office/drawing/2017/decorative" val="1"/>
              </a:ext>
            </a:extLst>
          </p:cNvPr>
          <p:cNvSpPr/>
          <p:nvPr/>
        </p:nvSpPr>
        <p:spPr>
          <a:xfrm>
            <a:off x="0" y="5778500"/>
            <a:ext cx="12192000" cy="10795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4" name="Google Shape;504;p27">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506" name="Google Shape;506;p27">
            <a:extLst>
              <a:ext uri="{C183D7F6-B498-43B3-948B-1728B52AA6E4}">
                <adec:decorative xmlns:adec="http://schemas.microsoft.com/office/drawing/2017/decorative" val="1"/>
              </a:ext>
            </a:extLst>
          </p:cNvPr>
          <p:cNvSpPr/>
          <p:nvPr/>
        </p:nvSpPr>
        <p:spPr>
          <a:xfrm>
            <a:off x="609600" y="6159500"/>
            <a:ext cx="10538587" cy="3556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507" name="Google Shape;507;p27">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24</a:t>
            </a:r>
            <a:endParaRPr sz="2000" b="1" cap="none">
              <a:solidFill>
                <a:srgbClr val="FFFFFF"/>
              </a:solidFill>
              <a:latin typeface="Source Sans 3"/>
              <a:ea typeface="Source Sans 3"/>
              <a:cs typeface="Source Sans 3"/>
              <a:sym typeface="Source Sans 3"/>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513"/>
        <p:cNvGrpSpPr/>
        <p:nvPr/>
      </p:nvGrpSpPr>
      <p:grpSpPr>
        <a:xfrm>
          <a:off x="0" y="0"/>
          <a:ext cx="0" cy="0"/>
          <a:chOff x="0" y="0"/>
          <a:chExt cx="0" cy="0"/>
        </a:xfrm>
      </p:grpSpPr>
      <p:sp>
        <p:nvSpPr>
          <p:cNvPr id="514" name="Google Shape;514;p28"/>
          <p:cNvSpPr txBox="1">
            <a:spLocks noGrp="1"/>
          </p:cNvSpPr>
          <p:nvPr>
            <p:ph type="title"/>
          </p:nvPr>
        </p:nvSpPr>
        <p:spPr>
          <a:xfrm>
            <a:off x="609600" y="762000"/>
            <a:ext cx="4638675" cy="457200"/>
          </a:xfrm>
          <a:prstGeom prst="rect">
            <a:avLst/>
          </a:prstGeom>
          <a:noFill/>
          <a:ln>
            <a:noFill/>
          </a:ln>
        </p:spPr>
        <p:txBody>
          <a:bodyPr spcFirstLastPara="1" wrap="square" lIns="0" tIns="0" rIns="0" bIns="0" anchor="t" anchorCtr="0">
            <a:normAutofit fontScale="90000"/>
          </a:bodyPr>
          <a:lstStyle/>
          <a:p>
            <a:pPr lvl="0">
              <a:lnSpc>
                <a:spcPct val="110000"/>
              </a:lnSpc>
              <a:buClr>
                <a:srgbClr val="20568B"/>
              </a:buClr>
              <a:buSzPct val="100000"/>
            </a:pPr>
            <a:r>
              <a:rPr lang="en-US" sz="3200" b="1" i="0" dirty="0">
                <a:solidFill>
                  <a:srgbClr val="20568B"/>
                </a:solidFill>
                <a:latin typeface="Source Sans 3"/>
                <a:ea typeface="Source Sans 3"/>
                <a:cs typeface="Source Sans 3"/>
                <a:sym typeface="Source Sans 3"/>
              </a:rPr>
              <a:t>Support</a:t>
            </a:r>
            <a:r>
              <a:rPr lang="en-US" sz="3200" b="0" i="0" dirty="0">
                <a:solidFill>
                  <a:srgbClr val="595959"/>
                </a:solidFill>
                <a:latin typeface="Source Sans 3"/>
                <a:ea typeface="Source Sans 3"/>
                <a:cs typeface="Source Sans 3"/>
                <a:sym typeface="Source Sans 3"/>
              </a:rPr>
              <a:t> </a:t>
            </a:r>
            <a:r>
              <a:rPr lang="en-US" sz="3200" b="0" i="0" dirty="0">
                <a:solidFill>
                  <a:srgbClr val="000000"/>
                </a:solidFill>
                <a:latin typeface="Source Sans 3"/>
                <a:ea typeface="Source Sans 3"/>
                <a:cs typeface="Source Sans 3"/>
                <a:sym typeface="Source Sans 3"/>
              </a:rPr>
              <a:t>and resources </a:t>
            </a:r>
            <a:r>
              <a:rPr lang="en-US" dirty="0">
                <a:solidFill>
                  <a:srgbClr val="000000"/>
                </a:solidFill>
              </a:rPr>
              <a:t>(2 of 2)</a:t>
            </a:r>
            <a:endParaRPr sz="3200" dirty="0">
              <a:solidFill>
                <a:srgbClr val="000000"/>
              </a:solidFill>
            </a:endParaRPr>
          </a:p>
        </p:txBody>
      </p:sp>
      <p:sp>
        <p:nvSpPr>
          <p:cNvPr id="515" name="Google Shape;515;p28">
            <a:extLst>
              <a:ext uri="{C183D7F6-B498-43B3-948B-1728B52AA6E4}">
                <adec:decorative xmlns:adec="http://schemas.microsoft.com/office/drawing/2017/decorative" val="1"/>
              </a:ext>
            </a:extLst>
          </p:cNvPr>
          <p:cNvSpPr/>
          <p:nvPr/>
        </p:nvSpPr>
        <p:spPr>
          <a:xfrm>
            <a:off x="598900" y="2525050"/>
            <a:ext cx="4898700" cy="2481600"/>
          </a:xfrm>
          <a:prstGeom prst="roundRect">
            <a:avLst>
              <a:gd name="adj" fmla="val 7247"/>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6" name="Google Shape;516;p2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91960" y="2753658"/>
            <a:ext cx="457200" cy="457200"/>
          </a:xfrm>
          <a:prstGeom prst="rect">
            <a:avLst/>
          </a:prstGeom>
          <a:noFill/>
          <a:ln>
            <a:noFill/>
          </a:ln>
        </p:spPr>
      </p:pic>
      <p:sp>
        <p:nvSpPr>
          <p:cNvPr id="517" name="Google Shape;517;p28"/>
          <p:cNvSpPr/>
          <p:nvPr/>
        </p:nvSpPr>
        <p:spPr>
          <a:xfrm>
            <a:off x="784253" y="3275400"/>
            <a:ext cx="4613100" cy="13692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1800" b="1" i="0" u="none" strike="noStrike" cap="none" dirty="0">
                <a:latin typeface="Source Sans 3"/>
                <a:ea typeface="Source Sans 3"/>
                <a:cs typeface="Source Sans 3"/>
                <a:sym typeface="Source Sans 3"/>
              </a:rPr>
              <a:t>Office hours:</a:t>
            </a:r>
            <a:r>
              <a:rPr lang="en-US" sz="1800" b="0" i="0" u="none" strike="noStrike" cap="none" dirty="0">
                <a:latin typeface="Source Sans 3"/>
                <a:ea typeface="Source Sans 3"/>
                <a:cs typeface="Source Sans 3"/>
                <a:sym typeface="Source Sans 3"/>
              </a:rPr>
              <a:t> November 12 and December 2, 2026, 12:00 PM ET. Register on </a:t>
            </a:r>
            <a:r>
              <a:rPr lang="en-US" sz="1800" b="0" i="0" u="sng" strike="noStrike" cap="none" dirty="0">
                <a:solidFill>
                  <a:schemeClr val="hlink"/>
                </a:solidFill>
                <a:latin typeface="Source Sans 3"/>
                <a:ea typeface="Source Sans 3"/>
                <a:cs typeface="Source Sans 3"/>
                <a:sym typeface="Source Sans 3"/>
                <a:hlinkClick r:id="rId4"/>
              </a:rPr>
              <a:t>disabilityinresearch.org</a:t>
            </a:r>
            <a:r>
              <a:rPr lang="en-US" sz="1800" dirty="0">
                <a:latin typeface="Source Sans 3"/>
                <a:ea typeface="Source Sans 3"/>
                <a:cs typeface="Source Sans 3"/>
                <a:sym typeface="Source Sans 3"/>
              </a:rPr>
              <a:t>. </a:t>
            </a:r>
            <a:br>
              <a:rPr lang="en-US" sz="1800" dirty="0">
                <a:latin typeface="Source Sans 3"/>
                <a:ea typeface="Source Sans 3"/>
                <a:cs typeface="Source Sans 3"/>
                <a:sym typeface="Source Sans 3"/>
              </a:rPr>
            </a:br>
            <a:endParaRPr sz="1800" dirty="0">
              <a:latin typeface="Source Sans 3"/>
              <a:ea typeface="Source Sans 3"/>
              <a:cs typeface="Source Sans 3"/>
              <a:sym typeface="Source Sans 3"/>
            </a:endParaRPr>
          </a:p>
          <a:p>
            <a:pPr marL="0" marR="0" lvl="0" indent="0" algn="l" rtl="0">
              <a:lnSpc>
                <a:spcPct val="115000"/>
              </a:lnSpc>
              <a:spcBef>
                <a:spcPts val="0"/>
              </a:spcBef>
              <a:spcAft>
                <a:spcPts val="0"/>
              </a:spcAft>
              <a:buClr>
                <a:srgbClr val="595959"/>
              </a:buClr>
              <a:buSzPts val="1800"/>
              <a:buFont typeface="Source Sans 3"/>
              <a:buNone/>
            </a:pPr>
            <a:r>
              <a:rPr lang="en-US" sz="2000" dirty="0">
                <a:latin typeface="Source Sans 3"/>
                <a:ea typeface="Source Sans 3"/>
                <a:cs typeface="Source Sans 3"/>
                <a:sym typeface="Source Sans 3"/>
              </a:rPr>
              <a:t>Click “Webinars” at the top of the screen (0)</a:t>
            </a:r>
            <a:endParaRPr sz="1800" b="0" i="0" u="none" strike="noStrike" cap="none" dirty="0">
              <a:latin typeface="Source Sans 3"/>
              <a:ea typeface="Source Sans 3"/>
              <a:cs typeface="Source Sans 3"/>
              <a:sym typeface="Source Sans 3"/>
            </a:endParaRPr>
          </a:p>
        </p:txBody>
      </p:sp>
      <p:sp>
        <p:nvSpPr>
          <p:cNvPr id="518" name="Google Shape;518;p28">
            <a:extLst>
              <a:ext uri="{C183D7F6-B498-43B3-948B-1728B52AA6E4}">
                <adec:decorative xmlns:adec="http://schemas.microsoft.com/office/drawing/2017/decorative" val="1"/>
              </a:ext>
            </a:extLst>
          </p:cNvPr>
          <p:cNvSpPr/>
          <p:nvPr/>
        </p:nvSpPr>
        <p:spPr>
          <a:xfrm>
            <a:off x="0" y="5778500"/>
            <a:ext cx="12192000" cy="10794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19" name="Google Shape;519;p28">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521" name="Google Shape;521;p28">
            <a:extLst>
              <a:ext uri="{C183D7F6-B498-43B3-948B-1728B52AA6E4}">
                <adec:decorative xmlns:adec="http://schemas.microsoft.com/office/drawing/2017/decorative" val="1"/>
              </a:ext>
            </a:extLst>
          </p:cNvPr>
          <p:cNvSpPr/>
          <p:nvPr/>
        </p:nvSpPr>
        <p:spPr>
          <a:xfrm>
            <a:off x="609600" y="6159500"/>
            <a:ext cx="10538700" cy="355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522" name="Google Shape;522;p28">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25</a:t>
            </a:r>
            <a:endParaRPr sz="2000" b="1" cap="none">
              <a:solidFill>
                <a:srgbClr val="FFFFFF"/>
              </a:solidFill>
              <a:latin typeface="Source Sans 3"/>
              <a:ea typeface="Source Sans 3"/>
              <a:cs typeface="Source Sans 3"/>
              <a:sym typeface="Source Sans 3"/>
            </a:endParaRPr>
          </a:p>
        </p:txBody>
      </p:sp>
      <p:pic>
        <p:nvPicPr>
          <p:cNvPr id="4" name="Picture 3" descr="Screenshot of the Challenge website showing the Office Hours section, including the dates and time for the upcoming sessions and information on how to register and submit questions.">
            <a:extLst>
              <a:ext uri="{FF2B5EF4-FFF2-40B4-BE49-F238E27FC236}">
                <a16:creationId xmlns:a16="http://schemas.microsoft.com/office/drawing/2014/main" id="{0990F6E7-1C6B-2FF4-797B-AA123FF8F918}"/>
              </a:ext>
            </a:extLst>
          </p:cNvPr>
          <p:cNvPicPr>
            <a:picLocks noChangeAspect="1"/>
          </p:cNvPicPr>
          <p:nvPr/>
        </p:nvPicPr>
        <p:blipFill>
          <a:blip r:embed="rId5"/>
          <a:stretch>
            <a:fillRect/>
          </a:stretch>
        </p:blipFill>
        <p:spPr>
          <a:xfrm>
            <a:off x="5637047" y="1310950"/>
            <a:ext cx="5688178" cy="3695700"/>
          </a:xfrm>
          <a:prstGeom prst="rect">
            <a:avLst/>
          </a:prstGeom>
          <a:ln w="19050">
            <a:solidFill>
              <a:srgbClr val="20568B"/>
            </a:solidFill>
            <a:prstDash val="dash"/>
            <a:extLst>
              <a:ext uri="{C807C97D-BFC1-408E-A445-0C87EB9F89A2}">
                <ask:lineSketchStyleProps xmlns:ask="http://schemas.microsoft.com/office/drawing/2018/sketchyshapes">
                  <ask:type>
                    <ask:lineSketchNone/>
                  </ask:type>
                </ask:lineSketchStyleProps>
              </a:ext>
            </a:extLst>
          </a:ln>
        </p:spPr>
      </p:pic>
      <p:sp>
        <p:nvSpPr>
          <p:cNvPr id="2" name="Google Shape;436;p24" descr="An indication on how to locate the Webinars section of the website showing the Office Hours section, including the dates and time for the upcoming sessions and information on how to register and submit questions.">
            <a:extLst>
              <a:ext uri="{FF2B5EF4-FFF2-40B4-BE49-F238E27FC236}">
                <a16:creationId xmlns:a16="http://schemas.microsoft.com/office/drawing/2014/main" id="{12180E15-095F-28AE-0EDD-7918FBF562C8}"/>
              </a:ext>
            </a:extLst>
          </p:cNvPr>
          <p:cNvSpPr/>
          <p:nvPr/>
        </p:nvSpPr>
        <p:spPr>
          <a:xfrm>
            <a:off x="8645525" y="1028342"/>
            <a:ext cx="355500" cy="355500"/>
          </a:xfrm>
          <a:prstGeom prst="roundRect">
            <a:avLst>
              <a:gd name="adj" fmla="val 50000"/>
            </a:avLst>
          </a:prstGeom>
          <a:solidFill>
            <a:srgbClr val="0070C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800"/>
              <a:buFont typeface="Source Sans 3"/>
              <a:buNone/>
            </a:pPr>
            <a:r>
              <a:rPr lang="en-US" sz="1800" b="1" dirty="0">
                <a:latin typeface="Source Sans 3"/>
                <a:ea typeface="Source Sans 3"/>
                <a:cs typeface="Source Sans 3"/>
                <a:sym typeface="Source Sans 3"/>
              </a:rPr>
              <a:t>0</a:t>
            </a:r>
            <a:endParaRPr sz="1800" b="1" i="0" u="none" strike="noStrike" cap="none" dirty="0">
              <a:latin typeface="Source Sans 3"/>
              <a:ea typeface="Source Sans 3"/>
              <a:cs typeface="Source Sans 3"/>
              <a:sym typeface="Source Sans 3"/>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530"/>
        <p:cNvGrpSpPr/>
        <p:nvPr/>
      </p:nvGrpSpPr>
      <p:grpSpPr>
        <a:xfrm>
          <a:off x="0" y="0"/>
          <a:ext cx="0" cy="0"/>
          <a:chOff x="0" y="0"/>
          <a:chExt cx="0" cy="0"/>
        </a:xfrm>
      </p:grpSpPr>
      <p:sp>
        <p:nvSpPr>
          <p:cNvPr id="537" name="Google Shape;537;p29"/>
          <p:cNvSpPr txBox="1">
            <a:spLocks noGrp="1"/>
          </p:cNvSpPr>
          <p:nvPr>
            <p:ph type="title"/>
          </p:nvPr>
        </p:nvSpPr>
        <p:spPr>
          <a:xfrm>
            <a:off x="609600" y="2326127"/>
            <a:ext cx="3309900" cy="606900"/>
          </a:xfrm>
          <a:prstGeom prst="rect">
            <a:avLst/>
          </a:prstGeom>
          <a:noFill/>
          <a:ln>
            <a:noFill/>
          </a:ln>
        </p:spPr>
        <p:txBody>
          <a:bodyPr spcFirstLastPara="1" wrap="square" lIns="0" tIns="0" rIns="0" bIns="0" anchor="t" anchorCtr="0">
            <a:normAutofit fontScale="90000"/>
          </a:bodyPr>
          <a:lstStyle/>
          <a:p>
            <a:pPr marL="0" lvl="0" indent="0" algn="l" rtl="0">
              <a:lnSpc>
                <a:spcPct val="115000"/>
              </a:lnSpc>
              <a:spcBef>
                <a:spcPts val="0"/>
              </a:spcBef>
              <a:spcAft>
                <a:spcPts val="0"/>
              </a:spcAft>
              <a:buClr>
                <a:srgbClr val="20568B"/>
              </a:buClr>
              <a:buSzPct val="100000"/>
              <a:buFont typeface="Source Sans 3"/>
              <a:buNone/>
            </a:pPr>
            <a:r>
              <a:rPr lang="en-US" sz="4000" b="1" i="0">
                <a:solidFill>
                  <a:srgbClr val="20568B"/>
                </a:solidFill>
                <a:latin typeface="Source Sans 3"/>
                <a:ea typeface="Source Sans 3"/>
                <a:cs typeface="Source Sans 3"/>
                <a:sym typeface="Source Sans 3"/>
              </a:rPr>
              <a:t>Your questions</a:t>
            </a:r>
            <a:endParaRPr sz="4000"/>
          </a:p>
        </p:txBody>
      </p:sp>
      <p:pic>
        <p:nvPicPr>
          <p:cNvPr id="547" name="Google Shape;547;p29" descr="Screenshot of a Zoom Workplace webinar interface showing video placeholders for sample attendee one and sample attendee two, live captions enabled, open Q&amp;A and Chat side panels, and a callout number pointing to the Q&amp;A button on the bottom toolbar."/>
          <p:cNvPicPr preferRelativeResize="0"/>
          <p:nvPr/>
        </p:nvPicPr>
        <p:blipFill>
          <a:blip r:embed="rId3">
            <a:alphaModFix/>
          </a:blip>
          <a:stretch>
            <a:fillRect/>
          </a:stretch>
        </p:blipFill>
        <p:spPr>
          <a:xfrm>
            <a:off x="6251525" y="1661971"/>
            <a:ext cx="5698474" cy="3404824"/>
          </a:xfrm>
          <a:prstGeom prst="rect">
            <a:avLst/>
          </a:prstGeom>
          <a:noFill/>
          <a:ln>
            <a:noFill/>
          </a:ln>
        </p:spPr>
      </p:pic>
      <p:sp>
        <p:nvSpPr>
          <p:cNvPr id="538" name="Google Shape;538;p29">
            <a:extLst>
              <a:ext uri="{C183D7F6-B498-43B3-948B-1728B52AA6E4}">
                <adec:decorative xmlns:adec="http://schemas.microsoft.com/office/drawing/2017/decorative" val="1"/>
              </a:ext>
            </a:extLst>
          </p:cNvPr>
          <p:cNvSpPr/>
          <p:nvPr/>
        </p:nvSpPr>
        <p:spPr>
          <a:xfrm>
            <a:off x="0" y="5778500"/>
            <a:ext cx="12192000" cy="1079400"/>
          </a:xfrm>
          <a:prstGeom prst="rect">
            <a:avLst/>
          </a:prstGeom>
          <a:solidFill>
            <a:srgbClr val="C0D1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39" name="Google Shape;539;p29">
            <a:extLst>
              <a:ext uri="{C183D7F6-B498-43B3-948B-1728B52AA6E4}">
                <adec:decorative xmlns:adec="http://schemas.microsoft.com/office/drawing/2017/decorative" val="1"/>
              </a:ext>
            </a:extLst>
          </p:cNvPr>
          <p:cNvCxnSpPr/>
          <p:nvPr/>
        </p:nvCxnSpPr>
        <p:spPr>
          <a:xfrm>
            <a:off x="0" y="5784850"/>
            <a:ext cx="12192000" cy="0"/>
          </a:xfrm>
          <a:prstGeom prst="straightConnector1">
            <a:avLst/>
          </a:prstGeom>
          <a:noFill/>
          <a:ln w="12700" cap="flat" cmpd="sng">
            <a:solidFill>
              <a:srgbClr val="20568B"/>
            </a:solidFill>
            <a:prstDash val="solid"/>
            <a:round/>
            <a:headEnd type="none" w="sm" len="sm"/>
            <a:tailEnd type="none" w="sm" len="sm"/>
          </a:ln>
        </p:spPr>
      </p:cxnSp>
      <p:sp>
        <p:nvSpPr>
          <p:cNvPr id="541" name="Google Shape;541;p29">
            <a:extLst>
              <a:ext uri="{C183D7F6-B498-43B3-948B-1728B52AA6E4}">
                <adec:decorative xmlns:adec="http://schemas.microsoft.com/office/drawing/2017/decorative" val="1"/>
              </a:ext>
            </a:extLst>
          </p:cNvPr>
          <p:cNvSpPr/>
          <p:nvPr/>
        </p:nvSpPr>
        <p:spPr>
          <a:xfrm>
            <a:off x="609600" y="6159500"/>
            <a:ext cx="10538700" cy="355500"/>
          </a:xfrm>
          <a:prstGeom prst="rect">
            <a:avLst/>
          </a:prstGeom>
          <a:noFill/>
          <a:ln>
            <a:noFill/>
          </a:ln>
        </p:spPr>
        <p:txBody>
          <a:bodyPr spcFirstLastPara="1" wrap="square" lIns="0" tIns="0" rIns="0" bIns="0" anchor="t" anchorCtr="0">
            <a:noAutofit/>
          </a:bodyPr>
          <a:lstStyle/>
          <a:p>
            <a:pPr marL="0" marR="0" lvl="0" indent="0" algn="l" rtl="0">
              <a:lnSpc>
                <a:spcPct val="130000"/>
              </a:lnSpc>
              <a:spcBef>
                <a:spcPts val="0"/>
              </a:spcBef>
              <a:spcAft>
                <a:spcPts val="0"/>
              </a:spcAft>
              <a:buClr>
                <a:srgbClr val="20568B"/>
              </a:buClr>
              <a:buSzPts val="2000"/>
              <a:buFont typeface="Source Sans 3"/>
              <a:buNone/>
            </a:pPr>
            <a:r>
              <a:rPr lang="en-US" sz="2000" b="1" i="0" u="none" strike="noStrike" cap="none">
                <a:solidFill>
                  <a:srgbClr val="20568B"/>
                </a:solidFill>
                <a:latin typeface="Source Sans 3"/>
                <a:ea typeface="Source Sans 3"/>
                <a:cs typeface="Source Sans 3"/>
                <a:sym typeface="Source Sans 3"/>
              </a:rPr>
              <a:t>Advancing the Inclusion of People with Disabilities in Clinical Research Challenge</a:t>
            </a:r>
            <a:endParaRPr sz="2000" b="0" i="0" u="none" strike="noStrike" cap="none">
              <a:solidFill>
                <a:schemeClr val="dk1"/>
              </a:solidFill>
              <a:latin typeface="Source Sans 3"/>
              <a:ea typeface="Source Sans 3"/>
              <a:cs typeface="Source Sans 3"/>
              <a:sym typeface="Source Sans 3"/>
            </a:endParaRPr>
          </a:p>
        </p:txBody>
      </p:sp>
      <p:sp>
        <p:nvSpPr>
          <p:cNvPr id="542" name="Google Shape;542;p29">
            <a:extLst>
              <a:ext uri="{C183D7F6-B498-43B3-948B-1728B52AA6E4}">
                <adec:decorative xmlns:adec="http://schemas.microsoft.com/office/drawing/2017/decorative" val="1"/>
              </a:ext>
            </a:extLst>
          </p:cNvPr>
          <p:cNvSpPr/>
          <p:nvPr/>
        </p:nvSpPr>
        <p:spPr>
          <a:xfrm>
            <a:off x="11074400" y="6070600"/>
            <a:ext cx="508000" cy="508000"/>
          </a:xfrm>
          <a:custGeom>
            <a:avLst/>
            <a:gdLst/>
            <a:ahLst/>
            <a:cxnLst/>
            <a:rect l="l" t="t" r="r" b="b"/>
            <a:pathLst>
              <a:path w="508000" h="508000" extrusionOk="0">
                <a:moveTo>
                  <a:pt x="254000" y="0"/>
                </a:moveTo>
                <a:lnTo>
                  <a:pt x="254000" y="0"/>
                </a:lnTo>
                <a:cubicBezTo>
                  <a:pt x="321365" y="0"/>
                  <a:pt x="385971" y="26761"/>
                  <a:pt x="433605" y="74395"/>
                </a:cubicBezTo>
                <a:cubicBezTo>
                  <a:pt x="481239" y="122029"/>
                  <a:pt x="508000" y="186635"/>
                  <a:pt x="508000" y="254000"/>
                </a:cubicBezTo>
                <a:lnTo>
                  <a:pt x="508000" y="254000"/>
                </a:lnTo>
                <a:cubicBezTo>
                  <a:pt x="508000" y="394280"/>
                  <a:pt x="394280" y="508000"/>
                  <a:pt x="254000" y="508000"/>
                </a:cubicBezTo>
                <a:lnTo>
                  <a:pt x="254000" y="508000"/>
                </a:lnTo>
                <a:cubicBezTo>
                  <a:pt x="113720" y="508000"/>
                  <a:pt x="0" y="394280"/>
                  <a:pt x="0" y="254000"/>
                </a:cubicBezTo>
                <a:lnTo>
                  <a:pt x="0" y="254000"/>
                </a:lnTo>
                <a:cubicBezTo>
                  <a:pt x="0" y="113720"/>
                  <a:pt x="113720" y="0"/>
                  <a:pt x="254000" y="0"/>
                </a:cubicBezTo>
                <a:close/>
              </a:path>
            </a:pathLst>
          </a:custGeom>
          <a:solidFill>
            <a:srgbClr val="20568B"/>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000"/>
              <a:buFont typeface="Source Sans 3"/>
              <a:buNone/>
            </a:pPr>
            <a:r>
              <a:rPr lang="en-US" sz="2000" b="1">
                <a:solidFill>
                  <a:srgbClr val="FFFFFF"/>
                </a:solidFill>
                <a:latin typeface="Source Sans 3"/>
                <a:ea typeface="Source Sans 3"/>
                <a:cs typeface="Source Sans 3"/>
                <a:sym typeface="Source Sans 3"/>
              </a:rPr>
              <a:t>26</a:t>
            </a:r>
            <a:endParaRPr sz="2000" b="1" cap="none">
              <a:solidFill>
                <a:srgbClr val="FFFFFF"/>
              </a:solidFill>
              <a:latin typeface="Source Sans 3"/>
              <a:ea typeface="Source Sans 3"/>
              <a:cs typeface="Source Sans 3"/>
              <a:sym typeface="Source Sans 3"/>
            </a:endParaRPr>
          </a:p>
        </p:txBody>
      </p:sp>
      <p:sp>
        <p:nvSpPr>
          <p:cNvPr id="543" name="Google Shape;543;p29">
            <a:extLst>
              <a:ext uri="{C183D7F6-B498-43B3-948B-1728B52AA6E4}">
                <adec:decorative xmlns:adec="http://schemas.microsoft.com/office/drawing/2017/decorative" val="1"/>
              </a:ext>
            </a:extLst>
          </p:cNvPr>
          <p:cNvSpPr/>
          <p:nvPr/>
        </p:nvSpPr>
        <p:spPr>
          <a:xfrm>
            <a:off x="641350" y="3216330"/>
            <a:ext cx="5410200" cy="1870500"/>
          </a:xfrm>
          <a:prstGeom prst="roundRect">
            <a:avLst>
              <a:gd name="adj" fmla="val 5872"/>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9"/>
          <p:cNvSpPr/>
          <p:nvPr/>
        </p:nvSpPr>
        <p:spPr>
          <a:xfrm>
            <a:off x="1504950" y="3383400"/>
            <a:ext cx="4385400" cy="1533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800"/>
              <a:buFont typeface="Source Sans 3"/>
              <a:buNone/>
            </a:pPr>
            <a:r>
              <a:rPr lang="en-US" sz="2000" b="1">
                <a:latin typeface="Source Sans 3"/>
                <a:ea typeface="Source Sans 3"/>
                <a:cs typeface="Source Sans 3"/>
                <a:sym typeface="Source Sans 3"/>
              </a:rPr>
              <a:t>Questions</a:t>
            </a:r>
            <a:r>
              <a:rPr lang="en-US" sz="2000" b="1" i="0" u="none" strike="noStrike" cap="none">
                <a:latin typeface="Source Sans 3"/>
                <a:ea typeface="Source Sans 3"/>
                <a:cs typeface="Source Sans 3"/>
                <a:sym typeface="Source Sans 3"/>
              </a:rPr>
              <a:t>:</a:t>
            </a:r>
            <a:r>
              <a:rPr lang="en-US" sz="2000" b="0" i="0" u="none" strike="noStrike" cap="none">
                <a:latin typeface="Source Sans 3"/>
                <a:ea typeface="Source Sans 3"/>
                <a:cs typeface="Source Sans 3"/>
                <a:sym typeface="Source Sans 3"/>
              </a:rPr>
              <a:t> Click Q&amp;A and </a:t>
            </a:r>
            <a:r>
              <a:rPr lang="en-US" sz="2000">
                <a:latin typeface="Source Sans 3"/>
                <a:ea typeface="Source Sans 3"/>
                <a:cs typeface="Source Sans 3"/>
                <a:sym typeface="Source Sans 3"/>
              </a:rPr>
              <a:t>type your question in the question box. We will answer as many as we can. Questions we cannot get to today will be answered and posted publicly to the challenge Q&amp;A (4).</a:t>
            </a:r>
            <a:endParaRPr sz="2000">
              <a:latin typeface="Source Sans 3"/>
              <a:ea typeface="Source Sans 3"/>
              <a:cs typeface="Source Sans 3"/>
              <a:sym typeface="Source Sans 3"/>
            </a:endParaRPr>
          </a:p>
          <a:p>
            <a:pPr marL="0" marR="0" lvl="0" indent="0" algn="l" rtl="0">
              <a:lnSpc>
                <a:spcPct val="100000"/>
              </a:lnSpc>
              <a:spcBef>
                <a:spcPts val="0"/>
              </a:spcBef>
              <a:spcAft>
                <a:spcPts val="0"/>
              </a:spcAft>
              <a:buClr>
                <a:srgbClr val="595959"/>
              </a:buClr>
              <a:buSzPts val="1800"/>
              <a:buFont typeface="Source Sans 3"/>
              <a:buNone/>
            </a:pPr>
            <a:endParaRPr sz="2000">
              <a:solidFill>
                <a:srgbClr val="595959"/>
              </a:solidFill>
              <a:latin typeface="Source Sans 3"/>
              <a:ea typeface="Source Sans 3"/>
              <a:cs typeface="Source Sans 3"/>
              <a:sym typeface="Source Sans 3"/>
            </a:endParaRPr>
          </a:p>
        </p:txBody>
      </p:sp>
      <p:pic>
        <p:nvPicPr>
          <p:cNvPr id="545" name="Google Shape;545;p2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815950" y="3884421"/>
            <a:ext cx="457200" cy="457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CEFF2"/>
        </a:solidFill>
        <a:effectLst/>
      </p:bgPr>
    </p:bg>
    <p:spTree>
      <p:nvGrpSpPr>
        <p:cNvPr id="1" name="Shape 552"/>
        <p:cNvGrpSpPr/>
        <p:nvPr/>
      </p:nvGrpSpPr>
      <p:grpSpPr>
        <a:xfrm>
          <a:off x="0" y="0"/>
          <a:ext cx="0" cy="0"/>
          <a:chOff x="0" y="0"/>
          <a:chExt cx="0" cy="0"/>
        </a:xfrm>
      </p:grpSpPr>
      <p:sp>
        <p:nvSpPr>
          <p:cNvPr id="553" name="Google Shape;553;p30"/>
          <p:cNvSpPr txBox="1">
            <a:spLocks noGrp="1"/>
          </p:cNvSpPr>
          <p:nvPr>
            <p:ph type="title"/>
          </p:nvPr>
        </p:nvSpPr>
        <p:spPr>
          <a:xfrm>
            <a:off x="609600" y="2054895"/>
            <a:ext cx="6645148" cy="584200"/>
          </a:xfrm>
          <a:prstGeom prst="rect">
            <a:avLst/>
          </a:prstGeom>
          <a:noFill/>
          <a:ln>
            <a:noFill/>
          </a:ln>
        </p:spPr>
        <p:txBody>
          <a:bodyPr spcFirstLastPara="1" wrap="square" lIns="0" tIns="0" rIns="0" bIns="0" anchor="t" anchorCtr="0">
            <a:normAutofit fontScale="90000"/>
          </a:bodyPr>
          <a:lstStyle/>
          <a:p>
            <a:pPr marL="0" lvl="0" indent="0" algn="l" rtl="0">
              <a:lnSpc>
                <a:spcPct val="110000"/>
              </a:lnSpc>
              <a:spcBef>
                <a:spcPts val="0"/>
              </a:spcBef>
              <a:spcAft>
                <a:spcPts val="0"/>
              </a:spcAft>
              <a:buClr>
                <a:srgbClr val="20568B"/>
              </a:buClr>
              <a:buSzPts val="4000"/>
              <a:buFont typeface="Source Sans 3"/>
              <a:buNone/>
            </a:pPr>
            <a:r>
              <a:rPr lang="en-US" sz="4000" b="1" i="0">
                <a:solidFill>
                  <a:srgbClr val="20568B"/>
                </a:solidFill>
                <a:latin typeface="Source Sans 3"/>
                <a:ea typeface="Source Sans 3"/>
                <a:cs typeface="Source Sans 3"/>
                <a:sym typeface="Source Sans 3"/>
              </a:rPr>
              <a:t>Thank you</a:t>
            </a:r>
            <a:endParaRPr sz="4000"/>
          </a:p>
        </p:txBody>
      </p:sp>
      <p:sp>
        <p:nvSpPr>
          <p:cNvPr id="554" name="Google Shape;554;p30"/>
          <p:cNvSpPr/>
          <p:nvPr/>
        </p:nvSpPr>
        <p:spPr>
          <a:xfrm>
            <a:off x="609600" y="2778795"/>
            <a:ext cx="6645148" cy="388607"/>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2200"/>
              <a:buFont typeface="Source Sans 3"/>
              <a:buNone/>
            </a:pPr>
            <a:r>
              <a:rPr lang="en-US" sz="2200" b="1" i="0" u="none" strike="noStrike" cap="none">
                <a:latin typeface="Source Sans 3"/>
                <a:ea typeface="Source Sans 3"/>
                <a:cs typeface="Source Sans 3"/>
                <a:sym typeface="Source Sans 3"/>
              </a:rPr>
              <a:t>Submission deadline: January 15, 2027, 5:00 PM ET</a:t>
            </a:r>
            <a:endParaRPr sz="2200" b="0" i="0" u="none" strike="noStrike" cap="none">
              <a:latin typeface="Source Sans 3"/>
              <a:ea typeface="Source Sans 3"/>
              <a:cs typeface="Source Sans 3"/>
              <a:sym typeface="Source Sans 3"/>
            </a:endParaRPr>
          </a:p>
        </p:txBody>
      </p:sp>
      <p:sp>
        <p:nvSpPr>
          <p:cNvPr id="555" name="Google Shape;555;p30"/>
          <p:cNvSpPr/>
          <p:nvPr/>
        </p:nvSpPr>
        <p:spPr>
          <a:xfrm>
            <a:off x="609600" y="3307097"/>
            <a:ext cx="6645148" cy="355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20568B"/>
              </a:buClr>
              <a:buSzPts val="2000"/>
              <a:buFont typeface="Source Sans 3"/>
              <a:buNone/>
            </a:pPr>
            <a:r>
              <a:rPr lang="en-US" sz="2000" b="0" i="0" u="sng" strike="noStrike" cap="none">
                <a:solidFill>
                  <a:srgbClr val="20568B"/>
                </a:solidFill>
                <a:latin typeface="Source Sans 3"/>
                <a:ea typeface="Source Sans 3"/>
                <a:cs typeface="Source Sans 3"/>
                <a:sym typeface="Source Sans 3"/>
                <a:hlinkClick r:id="rId3">
                  <a:extLst>
                    <a:ext uri="{A12FA001-AC4F-418D-AE19-62706E023703}">
                      <ahyp:hlinkClr xmlns:ahyp="http://schemas.microsoft.com/office/drawing/2018/hyperlinkcolor" val="tx"/>
                    </a:ext>
                  </a:extLst>
                </a:hlinkClick>
              </a:rPr>
              <a:t>disabilityinresearch.org</a:t>
            </a:r>
            <a:endParaRPr sz="2000" b="0" i="0" u="none" strike="noStrike" cap="none">
              <a:solidFill>
                <a:schemeClr val="dk1"/>
              </a:solidFill>
              <a:latin typeface="Source Sans 3"/>
              <a:ea typeface="Source Sans 3"/>
              <a:cs typeface="Source Sans 3"/>
              <a:sym typeface="Source Sans 3"/>
            </a:endParaRPr>
          </a:p>
        </p:txBody>
      </p:sp>
      <p:sp>
        <p:nvSpPr>
          <p:cNvPr id="556" name="Google Shape;556;p30"/>
          <p:cNvSpPr/>
          <p:nvPr/>
        </p:nvSpPr>
        <p:spPr>
          <a:xfrm>
            <a:off x="609600" y="3802397"/>
            <a:ext cx="6645148" cy="355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2000"/>
              <a:buFont typeface="Source Sans 3"/>
              <a:buNone/>
            </a:pPr>
            <a:r>
              <a:rPr lang="en-US" sz="2000" b="0" i="0" u="none" strike="noStrike" cap="none">
                <a:latin typeface="Source Sans 3"/>
                <a:ea typeface="Source Sans 3"/>
                <a:cs typeface="Source Sans 3"/>
                <a:sym typeface="Source Sans 3"/>
              </a:rPr>
              <a:t>disabilityinresearch@floor23digital.com</a:t>
            </a:r>
            <a:endParaRPr sz="2000" b="0" i="0" u="none" strike="noStrike" cap="none">
              <a:latin typeface="Source Sans 3"/>
              <a:ea typeface="Source Sans 3"/>
              <a:cs typeface="Source Sans 3"/>
              <a:sym typeface="Source Sans 3"/>
            </a:endParaRPr>
          </a:p>
        </p:txBody>
      </p:sp>
      <p:sp>
        <p:nvSpPr>
          <p:cNvPr id="557" name="Google Shape;557;p30"/>
          <p:cNvSpPr/>
          <p:nvPr/>
        </p:nvSpPr>
        <p:spPr>
          <a:xfrm>
            <a:off x="609600" y="4297697"/>
            <a:ext cx="6645148" cy="322527"/>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0" i="0" u="none" strike="noStrike" cap="none">
                <a:latin typeface="Source Sans 3"/>
                <a:ea typeface="Source Sans 3"/>
                <a:cs typeface="Source Sans 3"/>
                <a:sym typeface="Source Sans 3"/>
              </a:rPr>
              <a:t>Recording and slides posted within 48 hours</a:t>
            </a:r>
            <a:endParaRPr sz="2000" b="0" i="0" u="none" strike="noStrike" cap="none">
              <a:latin typeface="Source Sans 3"/>
              <a:ea typeface="Source Sans 3"/>
              <a:cs typeface="Source Sans 3"/>
              <a:sym typeface="Source Sans 3"/>
            </a:endParaRPr>
          </a:p>
        </p:txBody>
      </p:sp>
      <p:sp>
        <p:nvSpPr>
          <p:cNvPr id="558" name="Google Shape;558;p30"/>
          <p:cNvSpPr/>
          <p:nvPr/>
        </p:nvSpPr>
        <p:spPr>
          <a:xfrm>
            <a:off x="609600" y="4759920"/>
            <a:ext cx="6645148" cy="322527"/>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95959"/>
              </a:buClr>
              <a:buSzPts val="1800"/>
              <a:buFont typeface="Source Sans 3"/>
              <a:buNone/>
            </a:pPr>
            <a:r>
              <a:rPr lang="en-US" sz="2000" b="0" i="0" u="none" strike="noStrike" cap="none">
                <a:latin typeface="Source Sans 3"/>
                <a:ea typeface="Source Sans 3"/>
                <a:cs typeface="Source Sans 3"/>
                <a:sym typeface="Source Sans 3"/>
              </a:rPr>
              <a:t>NIH · Administered by Floor23 Digital</a:t>
            </a:r>
            <a:endParaRPr sz="2000" b="0" i="0" u="none" strike="noStrike" cap="none">
              <a:latin typeface="Source Sans 3"/>
              <a:ea typeface="Source Sans 3"/>
              <a:cs typeface="Source Sans 3"/>
              <a:sym typeface="Source Sans 3"/>
            </a:endParaRPr>
          </a:p>
        </p:txBody>
      </p:sp>
      <p:pic>
        <p:nvPicPr>
          <p:cNvPr id="559" name="Google Shape;559;p30" descr="Challenge graphic: a charcoal hexagon with the challenge title in white, a bar of five stripes in the disability pride flag colors, and the word Challenge."/>
          <p:cNvPicPr preferRelativeResize="0"/>
          <p:nvPr/>
        </p:nvPicPr>
        <p:blipFill rotWithShape="1">
          <a:blip r:embed="rId4">
            <a:alphaModFix/>
          </a:blip>
          <a:srcRect t="-37" b="-37"/>
          <a:stretch/>
        </p:blipFill>
        <p:spPr>
          <a:xfrm>
            <a:off x="7518400" y="1047750"/>
            <a:ext cx="4064000" cy="4699000"/>
          </a:xfrm>
          <a:prstGeom prst="rect">
            <a:avLst/>
          </a:prstGeom>
          <a:noFill/>
          <a:ln>
            <a:noFill/>
          </a:ln>
        </p:spPr>
      </p:pic>
    </p:spTree>
  </p:cSld>
  <p:clrMapOvr>
    <a:masterClrMapping/>
  </p:clrMapOvr>
</p:sld>
</file>

<file path=ppt/theme/theme1.xml><?xml version="1.0" encoding="utf-8"?>
<a:theme xmlns:a="http://schemas.openxmlformats.org/drawingml/2006/main" name="NIH Disability in Research Challenge: Launch Webinar">
  <a:themeElements>
    <a:clrScheme name="NIH Disability in Research Challenge: Launch Webinar">
      <a:dk1>
        <a:srgbClr val="595959"/>
      </a:dk1>
      <a:lt1>
        <a:srgbClr val="ECEFF2"/>
      </a:lt1>
      <a:dk2>
        <a:srgbClr val="7E7F7F"/>
      </a:dk2>
      <a:lt2>
        <a:srgbClr val="DDE0E3"/>
      </a:lt2>
      <a:accent1>
        <a:srgbClr val="20568B"/>
      </a:accent1>
      <a:accent2>
        <a:srgbClr val="CF7280"/>
      </a:accent2>
      <a:accent3>
        <a:srgbClr val="EEDF77"/>
      </a:accent3>
      <a:accent4>
        <a:srgbClr val="7AC1E0"/>
      </a:accent4>
      <a:accent5>
        <a:srgbClr val="3AAF7D"/>
      </a:accent5>
      <a:accent6>
        <a:srgbClr val="21407D"/>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IH Disability in Research Challenge: Launch Webinar">
  <a:themeElements>
    <a:clrScheme name="NIH Disability in Research Challenge: Launch Webinar">
      <a:dk1>
        <a:srgbClr val="595959"/>
      </a:dk1>
      <a:lt1>
        <a:srgbClr val="ECEFF2"/>
      </a:lt1>
      <a:dk2>
        <a:srgbClr val="7E7F7F"/>
      </a:dk2>
      <a:lt2>
        <a:srgbClr val="DDE0E3"/>
      </a:lt2>
      <a:accent1>
        <a:srgbClr val="20568B"/>
      </a:accent1>
      <a:accent2>
        <a:srgbClr val="CF7280"/>
      </a:accent2>
      <a:accent3>
        <a:srgbClr val="EEDF77"/>
      </a:accent3>
      <a:accent4>
        <a:srgbClr val="7AC1E0"/>
      </a:accent4>
      <a:accent5>
        <a:srgbClr val="3AAF7D"/>
      </a:accent5>
      <a:accent6>
        <a:srgbClr val="21407D"/>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2355</Words>
  <Application>Microsoft Office PowerPoint</Application>
  <PresentationFormat>Widescreen</PresentationFormat>
  <Paragraphs>275</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Source Sans 3</vt:lpstr>
      <vt:lpstr>NIH Disability in Research Challenge: Launch Webinar</vt:lpstr>
      <vt:lpstr>Launch Webinar</vt:lpstr>
      <vt:lpstr>Before we begin: recording and slides</vt:lpstr>
      <vt:lpstr>Before we begin: ASL and captions </vt:lpstr>
      <vt:lpstr>Your questions</vt:lpstr>
      <vt:lpstr>Today's presenters</vt:lpstr>
      <vt:lpstr>Agenda</vt:lpstr>
      <vt:lpstr>Why this challenge</vt:lpstr>
      <vt:lpstr>Inclusion strengthens research</vt:lpstr>
      <vt:lpstr>NIH's commitment</vt:lpstr>
      <vt:lpstr>What NIH is looking for</vt:lpstr>
      <vt:lpstr>Approaches you can submit</vt:lpstr>
      <vt:lpstr>Prizes</vt:lpstr>
      <vt:lpstr>What to submit</vt:lpstr>
      <vt:lpstr>How submissions are evaluated</vt:lpstr>
      <vt:lpstr>The five review criteria (1 of 2)</vt:lpstr>
      <vt:lpstr>The five review criteria (2 of 2)</vt:lpstr>
      <vt:lpstr>Key dates</vt:lpstr>
      <vt:lpstr>Rolling administrative review</vt:lpstr>
      <vt:lpstr>Who can participate</vt:lpstr>
      <vt:lpstr>Eligibility limits and funding rule</vt:lpstr>
      <vt:lpstr>How to enter: getting started</vt:lpstr>
      <vt:lpstr>How to enter: The five steps in the portal</vt:lpstr>
      <vt:lpstr>Making your materials accessible</vt:lpstr>
      <vt:lpstr>Support and resources (1 of 2)</vt:lpstr>
      <vt:lpstr>Support and resources (2 of 2)</vt:lpstr>
      <vt:lpstr>Your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myrafe trazona</cp:lastModifiedBy>
  <cp:revision>12</cp:revision>
  <dcterms:modified xsi:type="dcterms:W3CDTF">2026-10-20T13:01:34Z</dcterms:modified>
</cp:coreProperties>
</file>